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3" r:id="rId1"/>
  </p:sldMasterIdLst>
  <p:sldIdLst>
    <p:sldId id="2960" r:id="rId2"/>
    <p:sldId id="257" r:id="rId3"/>
    <p:sldId id="258" r:id="rId4"/>
    <p:sldId id="259" r:id="rId5"/>
    <p:sldId id="272" r:id="rId6"/>
    <p:sldId id="260" r:id="rId7"/>
    <p:sldId id="262" r:id="rId8"/>
    <p:sldId id="264" r:id="rId9"/>
    <p:sldId id="265" r:id="rId10"/>
    <p:sldId id="266" r:id="rId11"/>
    <p:sldId id="267" r:id="rId12"/>
    <p:sldId id="269" r:id="rId13"/>
    <p:sldId id="270"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3" autoAdjust="0"/>
    <p:restoredTop sz="94660"/>
  </p:normalViewPr>
  <p:slideViewPr>
    <p:cSldViewPr snapToGrid="0" showGuides="1">
      <p:cViewPr varScale="1">
        <p:scale>
          <a:sx n="105" d="100"/>
          <a:sy n="105" d="100"/>
        </p:scale>
        <p:origin x="720"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A41A1-7F2A-F39D-88FD-899C230137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C1D1C4-AB05-3224-0B9A-0682481228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2A29D0-7641-1716-F737-2DD72E13E3F3}"/>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5" name="Footer Placeholder 4">
            <a:extLst>
              <a:ext uri="{FF2B5EF4-FFF2-40B4-BE49-F238E27FC236}">
                <a16:creationId xmlns:a16="http://schemas.microsoft.com/office/drawing/2014/main" id="{B7CE52DE-7974-BED7-1C20-C65FBED521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4E67261-BBB0-3146-C096-6D74EE0739B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41341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EC5FC-5300-6B49-1649-22F643D7AD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FB3D4A-1D2C-47F5-3ED8-83CAFEB1C8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ED3814-6012-4681-9C32-962363BE4DA1}"/>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5" name="Footer Placeholder 4">
            <a:extLst>
              <a:ext uri="{FF2B5EF4-FFF2-40B4-BE49-F238E27FC236}">
                <a16:creationId xmlns:a16="http://schemas.microsoft.com/office/drawing/2014/main" id="{A8718CEA-13BA-880E-00FA-1DC34F59FA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CFA9820-9A67-8877-CE6A-5E993226682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53121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00AAD5-0F47-AFD2-4052-69C3F67EC36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500735-8294-EC9A-7BE6-2F0A4F80C0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EF9F94-9FAC-7C95-38C2-D215385C1151}"/>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5" name="Footer Placeholder 4">
            <a:extLst>
              <a:ext uri="{FF2B5EF4-FFF2-40B4-BE49-F238E27FC236}">
                <a16:creationId xmlns:a16="http://schemas.microsoft.com/office/drawing/2014/main" id="{7EC8F06C-5759-BF9F-313B-D681475BD2D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9A7160D-F924-F26B-9D9B-F4C5196AEA2F}"/>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979111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rticle Intro">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9EEE16C-B821-0D44-42B0-354A39DF1A5D}"/>
              </a:ext>
            </a:extLst>
          </p:cNvPr>
          <p:cNvSpPr>
            <a:spLocks noGrp="1"/>
          </p:cNvSpPr>
          <p:nvPr>
            <p:ph type="title"/>
          </p:nvPr>
        </p:nvSpPr>
        <p:spPr>
          <a:xfrm>
            <a:off x="838200" y="365125"/>
            <a:ext cx="10515600" cy="1325563"/>
          </a:xfrm>
        </p:spPr>
        <p:txBody>
          <a:bodyPr>
            <a:normAutofit/>
          </a:bodyPr>
          <a:lstStyle>
            <a:lvl1pPr>
              <a:defRPr/>
            </a:lvl1pPr>
          </a:lstStyle>
          <a:p>
            <a:endParaRPr lang="en-US" sz="8000" dirty="0">
              <a:latin typeface="Palatino Linotype" panose="02040502050505030304" pitchFamily="18" charset="0"/>
            </a:endParaRPr>
          </a:p>
        </p:txBody>
      </p:sp>
      <p:sp>
        <p:nvSpPr>
          <p:cNvPr id="8" name="Content Placeholder 2">
            <a:extLst>
              <a:ext uri="{FF2B5EF4-FFF2-40B4-BE49-F238E27FC236}">
                <a16:creationId xmlns:a16="http://schemas.microsoft.com/office/drawing/2014/main" id="{BC550883-03AE-85CB-3FCA-9A5D2CA93EB9}"/>
              </a:ext>
            </a:extLst>
          </p:cNvPr>
          <p:cNvSpPr>
            <a:spLocks noGrp="1"/>
          </p:cNvSpPr>
          <p:nvPr>
            <p:ph idx="1"/>
          </p:nvPr>
        </p:nvSpPr>
        <p:spPr>
          <a:xfrm>
            <a:off x="838200" y="1987437"/>
            <a:ext cx="10515600" cy="2659977"/>
          </a:xfrm>
        </p:spPr>
        <p:txBody>
          <a:bodyPr>
            <a:noAutofit/>
          </a:bodyPr>
          <a:lstStyle>
            <a:lvl1pPr>
              <a:defRPr/>
            </a:lvl1pPr>
          </a:lstStyle>
          <a:p>
            <a:pPr marL="0" indent="0">
              <a:lnSpc>
                <a:spcPct val="100000"/>
              </a:lnSpc>
              <a:buNone/>
            </a:pPr>
            <a:endParaRPr lang="en-US" sz="3200" dirty="0">
              <a:latin typeface="Palatino Linotype" panose="02040502050505030304" pitchFamily="18" charset="0"/>
            </a:endParaRPr>
          </a:p>
        </p:txBody>
      </p:sp>
      <p:sp>
        <p:nvSpPr>
          <p:cNvPr id="9" name="Rectangle 8">
            <a:extLst>
              <a:ext uri="{FF2B5EF4-FFF2-40B4-BE49-F238E27FC236}">
                <a16:creationId xmlns:a16="http://schemas.microsoft.com/office/drawing/2014/main" id="{9553F90E-09DF-5882-F581-1A9B8067E230}"/>
              </a:ext>
            </a:extLst>
          </p:cNvPr>
          <p:cNvSpPr/>
          <p:nvPr userDrawn="1"/>
        </p:nvSpPr>
        <p:spPr>
          <a:xfrm>
            <a:off x="0" y="1705512"/>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10" name="Rectangle 9">
            <a:extLst>
              <a:ext uri="{FF2B5EF4-FFF2-40B4-BE49-F238E27FC236}">
                <a16:creationId xmlns:a16="http://schemas.microsoft.com/office/drawing/2014/main" id="{2F7509F3-5048-A4F2-4C62-0CE07C3C0CA5}"/>
              </a:ext>
            </a:extLst>
          </p:cNvPr>
          <p:cNvSpPr/>
          <p:nvPr userDrawn="1"/>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pic>
        <p:nvPicPr>
          <p:cNvPr id="13" name="Picture 12">
            <a:extLst>
              <a:ext uri="{FF2B5EF4-FFF2-40B4-BE49-F238E27FC236}">
                <a16:creationId xmlns:a16="http://schemas.microsoft.com/office/drawing/2014/main" id="{1EA19F7E-C04C-23E6-6D01-A1CF2539B2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04791" y="77355"/>
            <a:ext cx="1498017" cy="1498017"/>
          </a:xfrm>
          <a:prstGeom prst="rect">
            <a:avLst/>
          </a:prstGeom>
        </p:spPr>
      </p:pic>
    </p:spTree>
    <p:extLst>
      <p:ext uri="{BB962C8B-B14F-4D97-AF65-F5344CB8AC3E}">
        <p14:creationId xmlns:p14="http://schemas.microsoft.com/office/powerpoint/2010/main" val="1331133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66333-AA40-6D0B-D093-C60CF99198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DC87F5-C9D4-8C8E-8021-4F1C226F93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9F804-7DE5-B7A5-EFDC-DE7E09E4B0FA}"/>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5" name="Footer Placeholder 4">
            <a:extLst>
              <a:ext uri="{FF2B5EF4-FFF2-40B4-BE49-F238E27FC236}">
                <a16:creationId xmlns:a16="http://schemas.microsoft.com/office/drawing/2014/main" id="{CE0F4D6E-DB94-7D53-5A43-59692C62A3E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1067F6-4AB9-3EE8-9BE7-D32BE750D6BF}"/>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68479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1B703-AFC9-42F7-6D9B-7A01C95E30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4DEAED-AA44-E561-5F11-99719FA656C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1F42F9-C0D6-342A-1D2C-8FB547F48E56}"/>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5" name="Footer Placeholder 4">
            <a:extLst>
              <a:ext uri="{FF2B5EF4-FFF2-40B4-BE49-F238E27FC236}">
                <a16:creationId xmlns:a16="http://schemas.microsoft.com/office/drawing/2014/main" id="{F2E23806-CD49-C206-3C64-6E8B00D757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4BA01C-8E3B-3A39-04CD-11E55FC284E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04896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AB007-7712-74AE-1341-1237E4D9CF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7F35C6-82E1-2B5A-D62A-B93E3FE3A2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B498B3-3A0A-3688-A354-8A5FAF20C7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E1B40C7-007C-00DB-E0CD-8E7DB7D3CBEF}"/>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6" name="Footer Placeholder 5">
            <a:extLst>
              <a:ext uri="{FF2B5EF4-FFF2-40B4-BE49-F238E27FC236}">
                <a16:creationId xmlns:a16="http://schemas.microsoft.com/office/drawing/2014/main" id="{B91B039B-69C7-747D-34D0-25CDD9D9C5B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D29972A-A2E7-F141-17EC-522ACD77A3C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37478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7372F-5EA4-1BFC-5C54-04737215A1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7F462F-FE70-3B34-1DE1-E876B8C4AA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9056F-095A-EC6D-4BEF-F038513161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59E36A-6E0C-8A77-8CDD-8520417C65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437719-3249-F79B-34A4-B5E4592EED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A9ADD8-599D-7B7C-8EA7-AC7C0421C97B}"/>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8" name="Footer Placeholder 7">
            <a:extLst>
              <a:ext uri="{FF2B5EF4-FFF2-40B4-BE49-F238E27FC236}">
                <a16:creationId xmlns:a16="http://schemas.microsoft.com/office/drawing/2014/main" id="{F57FE99A-2124-2524-D5B9-7358A605CF0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FE1D253-08EE-8021-1575-6BB882485A35}"/>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22849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3A6D4-DACB-DF39-ECC9-605FCF4AA5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E13049-412C-9B07-6BD3-3CA1B4CA56A7}"/>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4" name="Footer Placeholder 3">
            <a:extLst>
              <a:ext uri="{FF2B5EF4-FFF2-40B4-BE49-F238E27FC236}">
                <a16:creationId xmlns:a16="http://schemas.microsoft.com/office/drawing/2014/main" id="{5E29FFF5-FAF8-7602-F5EB-0D615F2123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6C2B5DF-7FDC-8EA6-C40D-859CABBDEF0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58914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C81196-7C51-DD92-3BAC-C34D774AF568}"/>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3" name="Footer Placeholder 2">
            <a:extLst>
              <a:ext uri="{FF2B5EF4-FFF2-40B4-BE49-F238E27FC236}">
                <a16:creationId xmlns:a16="http://schemas.microsoft.com/office/drawing/2014/main" id="{A9FBC96C-0871-F547-2324-8C941AAF3E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7B79C08-BCA6-690F-90F0-4B61091CEF85}"/>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228161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50BA6-64A6-B077-25CD-408EEB2578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EABA30-CDB5-5C1B-E3F0-09736473B9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B4A1601-5F3A-B673-E269-3FECD930E7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45E5C0-0CC4-B2B6-4125-BEF9EE906948}"/>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6" name="Footer Placeholder 5">
            <a:extLst>
              <a:ext uri="{FF2B5EF4-FFF2-40B4-BE49-F238E27FC236}">
                <a16:creationId xmlns:a16="http://schemas.microsoft.com/office/drawing/2014/main" id="{CA1187C9-762F-96D1-C1A3-4C13BF7C99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957D5AC-D95D-E223-3DAC-0E463EFFE74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02572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52195-ECB5-803F-8AA3-2C713D5A55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7226824-FF93-717B-363D-129698D0E4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4AC32F-B927-3B92-3204-336344C76D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0BDC35-0392-A90E-9850-25585A8079B9}"/>
              </a:ext>
            </a:extLst>
          </p:cNvPr>
          <p:cNvSpPr>
            <a:spLocks noGrp="1"/>
          </p:cNvSpPr>
          <p:nvPr>
            <p:ph type="dt" sz="half" idx="10"/>
          </p:nvPr>
        </p:nvSpPr>
        <p:spPr/>
        <p:txBody>
          <a:bodyPr/>
          <a:lstStyle/>
          <a:p>
            <a:fld id="{C764DE79-268F-4C1A-8933-263129D2AF90}" type="datetimeFigureOut">
              <a:rPr lang="en-US" smtClean="0"/>
              <a:t>3/19/2026</a:t>
            </a:fld>
            <a:endParaRPr lang="en-US" dirty="0"/>
          </a:p>
        </p:txBody>
      </p:sp>
      <p:sp>
        <p:nvSpPr>
          <p:cNvPr id="6" name="Footer Placeholder 5">
            <a:extLst>
              <a:ext uri="{FF2B5EF4-FFF2-40B4-BE49-F238E27FC236}">
                <a16:creationId xmlns:a16="http://schemas.microsoft.com/office/drawing/2014/main" id="{29D277D7-B69D-8016-5DBB-B8DCCB35D7C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5C29D83-3480-B714-0223-E0B4AE70EB8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39737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5D4049-A806-C064-5C52-3BCE88F831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DE8749-0993-68A9-FF29-197BFE47D2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5CF61F-4AD5-2F5A-733D-A0F0795DB2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64DE79-268F-4C1A-8933-263129D2AF90}" type="datetimeFigureOut">
              <a:rPr lang="en-US" smtClean="0"/>
              <a:t>3/19/2026</a:t>
            </a:fld>
            <a:endParaRPr lang="en-US" dirty="0"/>
          </a:p>
        </p:txBody>
      </p:sp>
      <p:sp>
        <p:nvSpPr>
          <p:cNvPr id="5" name="Footer Placeholder 4">
            <a:extLst>
              <a:ext uri="{FF2B5EF4-FFF2-40B4-BE49-F238E27FC236}">
                <a16:creationId xmlns:a16="http://schemas.microsoft.com/office/drawing/2014/main" id="{796589CD-8BE8-D6B2-1746-2E8E7D880A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8452AF81-DFA2-A017-312E-9A927DBB01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310290661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7DA48-F5A8-050E-12DB-36CA440AEF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A619E8-5ED1-9ABC-3CA5-F3B631063F94}"/>
              </a:ext>
            </a:extLst>
          </p:cNvPr>
          <p:cNvSpPr>
            <a:spLocks noGrp="1"/>
          </p:cNvSpPr>
          <p:nvPr>
            <p:ph type="title"/>
          </p:nvPr>
        </p:nvSpPr>
        <p:spPr>
          <a:xfrm>
            <a:off x="838200" y="365125"/>
            <a:ext cx="10515600" cy="1325563"/>
          </a:xfrm>
        </p:spPr>
        <p:txBody>
          <a:bodyPr>
            <a:normAutofit/>
          </a:bodyPr>
          <a:lstStyle/>
          <a:p>
            <a:r>
              <a:rPr lang="en-US" sz="8000" dirty="0">
                <a:latin typeface="Palatino Linotype" panose="02040502050505030304" pitchFamily="18" charset="0"/>
              </a:rPr>
              <a:t>Article 21</a:t>
            </a:r>
          </a:p>
        </p:txBody>
      </p:sp>
      <p:sp>
        <p:nvSpPr>
          <p:cNvPr id="3" name="Content Placeholder 2">
            <a:extLst>
              <a:ext uri="{FF2B5EF4-FFF2-40B4-BE49-F238E27FC236}">
                <a16:creationId xmlns:a16="http://schemas.microsoft.com/office/drawing/2014/main" id="{EA9DB385-FA35-D16F-61FF-3B805D7A066D}"/>
              </a:ext>
            </a:extLst>
          </p:cNvPr>
          <p:cNvSpPr>
            <a:spLocks noGrp="1"/>
          </p:cNvSpPr>
          <p:nvPr>
            <p:ph idx="4294967295"/>
          </p:nvPr>
        </p:nvSpPr>
        <p:spPr>
          <a:xfrm>
            <a:off x="838200" y="1987437"/>
            <a:ext cx="10515600" cy="4505438"/>
          </a:xfrm>
        </p:spPr>
        <p:txBody>
          <a:bodyPr>
            <a:noAutofit/>
          </a:bodyPr>
          <a:lstStyle/>
          <a:p>
            <a:pPr marL="0" indent="0" algn="ctr">
              <a:buNone/>
            </a:pPr>
            <a:r>
              <a:rPr lang="en-US" sz="6000" dirty="0">
                <a:latin typeface="Palatino Linotype" panose="02040502050505030304" pitchFamily="18" charset="0"/>
              </a:rPr>
              <a:t>General Bylaw Amendment—Article 56 Tax Deferral for Renovated Historic Properties</a:t>
            </a:r>
          </a:p>
        </p:txBody>
      </p:sp>
      <p:sp>
        <p:nvSpPr>
          <p:cNvPr id="4" name="Rectangle 3">
            <a:extLst>
              <a:ext uri="{FF2B5EF4-FFF2-40B4-BE49-F238E27FC236}">
                <a16:creationId xmlns:a16="http://schemas.microsoft.com/office/drawing/2014/main" id="{D39D5769-3B6C-7807-3BDC-E40B7D2A20E4}"/>
              </a:ext>
            </a:extLst>
          </p:cNvPr>
          <p:cNvSpPr/>
          <p:nvPr/>
        </p:nvSpPr>
        <p:spPr>
          <a:xfrm>
            <a:off x="0" y="1705512"/>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pic>
        <p:nvPicPr>
          <p:cNvPr id="5" name="Picture 4">
            <a:extLst>
              <a:ext uri="{FF2B5EF4-FFF2-40B4-BE49-F238E27FC236}">
                <a16:creationId xmlns:a16="http://schemas.microsoft.com/office/drawing/2014/main" id="{8C212114-61C7-1087-CD85-F7FAB15E23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4791" y="77355"/>
            <a:ext cx="1498017" cy="1498017"/>
          </a:xfrm>
          <a:prstGeom prst="rect">
            <a:avLst/>
          </a:prstGeom>
        </p:spPr>
      </p:pic>
      <p:sp>
        <p:nvSpPr>
          <p:cNvPr id="6" name="Rectangle 5">
            <a:extLst>
              <a:ext uri="{FF2B5EF4-FFF2-40B4-BE49-F238E27FC236}">
                <a16:creationId xmlns:a16="http://schemas.microsoft.com/office/drawing/2014/main" id="{D53C0EB5-8C2D-51BC-C8B3-83C427A355FC}"/>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7" name="Content Placeholder 2">
            <a:extLst>
              <a:ext uri="{FF2B5EF4-FFF2-40B4-BE49-F238E27FC236}">
                <a16:creationId xmlns:a16="http://schemas.microsoft.com/office/drawing/2014/main" id="{031FCAB7-CC15-A4A5-D6B3-5B6F956B367F}"/>
              </a:ext>
            </a:extLst>
          </p:cNvPr>
          <p:cNvSpPr txBox="1">
            <a:spLocks/>
          </p:cNvSpPr>
          <p:nvPr/>
        </p:nvSpPr>
        <p:spPr>
          <a:xfrm>
            <a:off x="838199" y="4208783"/>
            <a:ext cx="10515600" cy="362286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endParaRPr lang="en-US" sz="3200" dirty="0">
              <a:latin typeface="Palatino Linotype" panose="02040502050505030304" pitchFamily="18" charset="0"/>
            </a:endParaRPr>
          </a:p>
        </p:txBody>
      </p:sp>
    </p:spTree>
    <p:extLst>
      <p:ext uri="{BB962C8B-B14F-4D97-AF65-F5344CB8AC3E}">
        <p14:creationId xmlns:p14="http://schemas.microsoft.com/office/powerpoint/2010/main" val="3508057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F11A0-B097-66CA-D323-A87D92E49E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0E84C0-D19D-7F0D-FCFF-7047EC0054D1}"/>
              </a:ext>
            </a:extLst>
          </p:cNvPr>
          <p:cNvSpPr>
            <a:spLocks noGrp="1"/>
          </p:cNvSpPr>
          <p:nvPr>
            <p:ph type="title"/>
          </p:nvPr>
        </p:nvSpPr>
        <p:spPr>
          <a:xfrm>
            <a:off x="410619" y="1888868"/>
            <a:ext cx="11322604" cy="1049235"/>
          </a:xfrm>
        </p:spPr>
        <p:txBody>
          <a:bodyPr>
            <a:noAutofit/>
          </a:bodyPr>
          <a:lstStyle/>
          <a:p>
            <a:r>
              <a:rPr lang="en-US" sz="4800" dirty="0">
                <a:latin typeface="Palatino Linotype" panose="02040502050505030304" pitchFamily="18" charset="0"/>
                <a:ea typeface="Cambria" panose="02040503050406030204" pitchFamily="18" charset="0"/>
              </a:rPr>
              <a:t>Terms of this article:</a:t>
            </a:r>
          </a:p>
        </p:txBody>
      </p:sp>
      <p:sp>
        <p:nvSpPr>
          <p:cNvPr id="3" name="Content Placeholder 2">
            <a:extLst>
              <a:ext uri="{FF2B5EF4-FFF2-40B4-BE49-F238E27FC236}">
                <a16:creationId xmlns:a16="http://schemas.microsoft.com/office/drawing/2014/main" id="{A7FF4AB9-C10B-1736-B8BF-10F35BC3D7DA}"/>
              </a:ext>
            </a:extLst>
          </p:cNvPr>
          <p:cNvSpPr>
            <a:spLocks noGrp="1"/>
          </p:cNvSpPr>
          <p:nvPr>
            <p:ph idx="1"/>
          </p:nvPr>
        </p:nvSpPr>
        <p:spPr>
          <a:xfrm>
            <a:off x="410619" y="2987162"/>
            <a:ext cx="11322604" cy="2602701"/>
          </a:xfrm>
        </p:spPr>
        <p:txBody>
          <a:bodyPr>
            <a:noAutofit/>
          </a:bodyPr>
          <a:lstStyle/>
          <a:p>
            <a:r>
              <a:rPr lang="en-US" sz="3600" dirty="0">
                <a:latin typeface="Palatino Linotype" panose="02040502050505030304" pitchFamily="18" charset="0"/>
              </a:rPr>
              <a:t>The </a:t>
            </a:r>
            <a:r>
              <a:rPr lang="en-US" sz="3600" b="1" dirty="0">
                <a:latin typeface="Palatino Linotype" panose="02040502050505030304" pitchFamily="18" charset="0"/>
              </a:rPr>
              <a:t>historic appearance of the house must be maintained</a:t>
            </a:r>
            <a:r>
              <a:rPr lang="en-US" sz="3600" dirty="0">
                <a:latin typeface="Palatino Linotype" panose="02040502050505030304" pitchFamily="18" charset="0"/>
              </a:rPr>
              <a:t>. Work on the house must be approved in advance by the Historic Preservation Commission if it’s outside the historic district, or by the Historic District Commission if inside the historic district.</a:t>
            </a:r>
          </a:p>
        </p:txBody>
      </p:sp>
      <p:sp>
        <p:nvSpPr>
          <p:cNvPr id="4" name="Rectangle 3">
            <a:extLst>
              <a:ext uri="{FF2B5EF4-FFF2-40B4-BE49-F238E27FC236}">
                <a16:creationId xmlns:a16="http://schemas.microsoft.com/office/drawing/2014/main" id="{CB9FCB74-743E-8E15-6F67-B5E645759F39}"/>
              </a:ext>
            </a:extLst>
          </p:cNvPr>
          <p:cNvSpPr/>
          <p:nvPr/>
        </p:nvSpPr>
        <p:spPr>
          <a:xfrm>
            <a:off x="-23802" y="1584704"/>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00707872-4DE3-FA89-999D-748CF3415974}"/>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1906BA68-6AA6-D459-9E09-0A032DB1E86B}"/>
              </a:ext>
            </a:extLst>
          </p:cNvPr>
          <p:cNvSpPr txBox="1">
            <a:spLocks/>
          </p:cNvSpPr>
          <p:nvPr/>
        </p:nvSpPr>
        <p:spPr>
          <a:xfrm>
            <a:off x="411173" y="450293"/>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3351019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A5D13-105E-BD23-062D-61EACB67D8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50343B-CBA8-8C0D-5AE5-876B58058B3B}"/>
              </a:ext>
            </a:extLst>
          </p:cNvPr>
          <p:cNvSpPr>
            <a:spLocks noGrp="1"/>
          </p:cNvSpPr>
          <p:nvPr>
            <p:ph type="title"/>
          </p:nvPr>
        </p:nvSpPr>
        <p:spPr>
          <a:xfrm>
            <a:off x="411173" y="2096384"/>
            <a:ext cx="11322604" cy="1049235"/>
          </a:xfrm>
        </p:spPr>
        <p:txBody>
          <a:bodyPr>
            <a:noAutofit/>
          </a:bodyPr>
          <a:lstStyle/>
          <a:p>
            <a:r>
              <a:rPr lang="en-US" sz="4800" dirty="0">
                <a:latin typeface="Palatino Linotype" panose="02040502050505030304" pitchFamily="18" charset="0"/>
                <a:ea typeface="Cambria" panose="02040503050406030204" pitchFamily="18" charset="0"/>
              </a:rPr>
              <a:t>Terms of this article:</a:t>
            </a:r>
          </a:p>
        </p:txBody>
      </p:sp>
      <p:sp>
        <p:nvSpPr>
          <p:cNvPr id="3" name="Content Placeholder 2">
            <a:extLst>
              <a:ext uri="{FF2B5EF4-FFF2-40B4-BE49-F238E27FC236}">
                <a16:creationId xmlns:a16="http://schemas.microsoft.com/office/drawing/2014/main" id="{17FF85CA-6B95-C24F-A586-29FB322EC4D8}"/>
              </a:ext>
            </a:extLst>
          </p:cNvPr>
          <p:cNvSpPr>
            <a:spLocks noGrp="1"/>
          </p:cNvSpPr>
          <p:nvPr>
            <p:ph idx="1"/>
          </p:nvPr>
        </p:nvSpPr>
        <p:spPr>
          <a:xfrm>
            <a:off x="411173" y="3362325"/>
            <a:ext cx="11322604" cy="2403868"/>
          </a:xfrm>
        </p:spPr>
        <p:txBody>
          <a:bodyPr>
            <a:noAutofit/>
          </a:bodyPr>
          <a:lstStyle/>
          <a:p>
            <a:r>
              <a:rPr lang="en-US" sz="4400" dirty="0">
                <a:latin typeface="Palatino Linotype" panose="02040502050505030304" pitchFamily="18" charset="0"/>
              </a:rPr>
              <a:t>The tax deferral applies only to the </a:t>
            </a:r>
            <a:r>
              <a:rPr lang="en-US" sz="4400" b="1" dirty="0">
                <a:latin typeface="Palatino Linotype" panose="02040502050505030304" pitchFamily="18" charset="0"/>
              </a:rPr>
              <a:t>original part</a:t>
            </a:r>
            <a:r>
              <a:rPr lang="en-US" sz="4400" dirty="0">
                <a:latin typeface="Palatino Linotype" panose="02040502050505030304" pitchFamily="18" charset="0"/>
              </a:rPr>
              <a:t> of the historic house.  Additions are ineligible.</a:t>
            </a:r>
          </a:p>
        </p:txBody>
      </p:sp>
      <p:sp>
        <p:nvSpPr>
          <p:cNvPr id="4" name="Rectangle 3">
            <a:extLst>
              <a:ext uri="{FF2B5EF4-FFF2-40B4-BE49-F238E27FC236}">
                <a16:creationId xmlns:a16="http://schemas.microsoft.com/office/drawing/2014/main" id="{ADC8FFC4-B29B-5E69-C70A-119134848951}"/>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CCA68E75-E64D-C5E0-AE12-F3FD3F375E66}"/>
              </a:ext>
            </a:extLst>
          </p:cNvPr>
          <p:cNvSpPr/>
          <p:nvPr/>
        </p:nvSpPr>
        <p:spPr>
          <a:xfrm>
            <a:off x="0" y="1612550"/>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8A0BCA73-2177-7224-BDAF-CBB549D48D17}"/>
              </a:ext>
            </a:extLst>
          </p:cNvPr>
          <p:cNvSpPr txBox="1">
            <a:spLocks/>
          </p:cNvSpPr>
          <p:nvPr/>
        </p:nvSpPr>
        <p:spPr>
          <a:xfrm>
            <a:off x="411173" y="462486"/>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1579545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10769-12F0-0538-8CA8-4CC884391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0EFA3D-F740-59AA-AEFE-DC5BADDE482B}"/>
              </a:ext>
            </a:extLst>
          </p:cNvPr>
          <p:cNvSpPr>
            <a:spLocks noGrp="1"/>
          </p:cNvSpPr>
          <p:nvPr>
            <p:ph type="title"/>
          </p:nvPr>
        </p:nvSpPr>
        <p:spPr>
          <a:xfrm>
            <a:off x="434698" y="2207739"/>
            <a:ext cx="11322604" cy="1049235"/>
          </a:xfrm>
        </p:spPr>
        <p:txBody>
          <a:bodyPr>
            <a:noAutofit/>
          </a:bodyPr>
          <a:lstStyle/>
          <a:p>
            <a:r>
              <a:rPr lang="en-US" sz="4800" dirty="0">
                <a:latin typeface="Palatino Linotype" panose="02040502050505030304" pitchFamily="18" charset="0"/>
                <a:ea typeface="Cambria" panose="02040503050406030204" pitchFamily="18" charset="0"/>
              </a:rPr>
              <a:t>Terms of this article:</a:t>
            </a:r>
          </a:p>
        </p:txBody>
      </p:sp>
      <p:sp>
        <p:nvSpPr>
          <p:cNvPr id="3" name="Content Placeholder 2">
            <a:extLst>
              <a:ext uri="{FF2B5EF4-FFF2-40B4-BE49-F238E27FC236}">
                <a16:creationId xmlns:a16="http://schemas.microsoft.com/office/drawing/2014/main" id="{B553CC52-AB42-D59E-6335-B8A7B916C36D}"/>
              </a:ext>
            </a:extLst>
          </p:cNvPr>
          <p:cNvSpPr>
            <a:spLocks noGrp="1"/>
          </p:cNvSpPr>
          <p:nvPr>
            <p:ph idx="1"/>
          </p:nvPr>
        </p:nvSpPr>
        <p:spPr>
          <a:xfrm>
            <a:off x="434698" y="3471368"/>
            <a:ext cx="11322604" cy="1479943"/>
          </a:xfrm>
        </p:spPr>
        <p:txBody>
          <a:bodyPr>
            <a:noAutofit/>
          </a:bodyPr>
          <a:lstStyle/>
          <a:p>
            <a:r>
              <a:rPr lang="en-US" sz="4400" dirty="0">
                <a:latin typeface="Palatino Linotype" panose="02040502050505030304" pitchFamily="18" charset="0"/>
              </a:rPr>
              <a:t>The tax deferral is </a:t>
            </a:r>
            <a:r>
              <a:rPr lang="en-US" sz="4400" b="1" dirty="0">
                <a:latin typeface="Palatino Linotype" panose="02040502050505030304" pitchFamily="18" charset="0"/>
              </a:rPr>
              <a:t>limited to the first $500,000 increase</a:t>
            </a:r>
            <a:r>
              <a:rPr lang="en-US" sz="4400" dirty="0">
                <a:latin typeface="Palatino Linotype" panose="02040502050505030304" pitchFamily="18" charset="0"/>
              </a:rPr>
              <a:t> in the tax assessment.</a:t>
            </a:r>
          </a:p>
        </p:txBody>
      </p:sp>
      <p:sp>
        <p:nvSpPr>
          <p:cNvPr id="4" name="Rectangle 3">
            <a:extLst>
              <a:ext uri="{FF2B5EF4-FFF2-40B4-BE49-F238E27FC236}">
                <a16:creationId xmlns:a16="http://schemas.microsoft.com/office/drawing/2014/main" id="{FE4D75B3-567E-84DD-A1D5-EFAD76699895}"/>
              </a:ext>
            </a:extLst>
          </p:cNvPr>
          <p:cNvSpPr/>
          <p:nvPr/>
        </p:nvSpPr>
        <p:spPr>
          <a:xfrm>
            <a:off x="0" y="1726217"/>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E9521CBC-CC7C-D4A8-18CB-D796FB3410D7}"/>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75D8DEB0-DB1C-0570-8E1A-4BA99939F292}"/>
              </a:ext>
            </a:extLst>
          </p:cNvPr>
          <p:cNvSpPr txBox="1">
            <a:spLocks/>
          </p:cNvSpPr>
          <p:nvPr/>
        </p:nvSpPr>
        <p:spPr>
          <a:xfrm>
            <a:off x="411173" y="462486"/>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3579481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C5D6E-4F28-5664-37CD-F1AD7052C4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5711DB-DEB4-8B86-F6E4-18F93CB6E90E}"/>
              </a:ext>
            </a:extLst>
          </p:cNvPr>
          <p:cNvSpPr>
            <a:spLocks noGrp="1"/>
          </p:cNvSpPr>
          <p:nvPr>
            <p:ph type="title"/>
          </p:nvPr>
        </p:nvSpPr>
        <p:spPr>
          <a:xfrm>
            <a:off x="434698" y="2219868"/>
            <a:ext cx="11322604" cy="1049235"/>
          </a:xfrm>
        </p:spPr>
        <p:txBody>
          <a:bodyPr>
            <a:noAutofit/>
          </a:bodyPr>
          <a:lstStyle/>
          <a:p>
            <a:r>
              <a:rPr lang="en-US" sz="4800" dirty="0">
                <a:latin typeface="Palatino Linotype" panose="02040502050505030304" pitchFamily="18" charset="0"/>
                <a:ea typeface="Cambria" panose="02040503050406030204" pitchFamily="18" charset="0"/>
              </a:rPr>
              <a:t>Terms of this article:</a:t>
            </a:r>
          </a:p>
        </p:txBody>
      </p:sp>
      <p:sp>
        <p:nvSpPr>
          <p:cNvPr id="3" name="Content Placeholder 2">
            <a:extLst>
              <a:ext uri="{FF2B5EF4-FFF2-40B4-BE49-F238E27FC236}">
                <a16:creationId xmlns:a16="http://schemas.microsoft.com/office/drawing/2014/main" id="{DF5871D3-C527-FB3E-B27E-D4995E10AC0C}"/>
              </a:ext>
            </a:extLst>
          </p:cNvPr>
          <p:cNvSpPr>
            <a:spLocks noGrp="1"/>
          </p:cNvSpPr>
          <p:nvPr>
            <p:ph idx="1"/>
          </p:nvPr>
        </p:nvSpPr>
        <p:spPr>
          <a:xfrm>
            <a:off x="434698" y="3429000"/>
            <a:ext cx="11322604" cy="2022868"/>
          </a:xfrm>
        </p:spPr>
        <p:txBody>
          <a:bodyPr>
            <a:noAutofit/>
          </a:bodyPr>
          <a:lstStyle/>
          <a:p>
            <a:r>
              <a:rPr lang="en-US" sz="4400" dirty="0">
                <a:latin typeface="Palatino Linotype" panose="02040502050505030304" pitchFamily="18" charset="0"/>
              </a:rPr>
              <a:t>After completion of the work, the </a:t>
            </a:r>
            <a:r>
              <a:rPr lang="en-US" sz="4400" b="1" dirty="0">
                <a:latin typeface="Palatino Linotype" panose="02040502050505030304" pitchFamily="18" charset="0"/>
              </a:rPr>
              <a:t>special assessment remains with the property</a:t>
            </a:r>
            <a:r>
              <a:rPr lang="en-US" sz="4400" dirty="0">
                <a:latin typeface="Palatino Linotype" panose="02040502050505030304" pitchFamily="18" charset="0"/>
              </a:rPr>
              <a:t> for the five-year period even if it is sold.</a:t>
            </a:r>
          </a:p>
        </p:txBody>
      </p:sp>
      <p:sp>
        <p:nvSpPr>
          <p:cNvPr id="4" name="Rectangle 3">
            <a:extLst>
              <a:ext uri="{FF2B5EF4-FFF2-40B4-BE49-F238E27FC236}">
                <a16:creationId xmlns:a16="http://schemas.microsoft.com/office/drawing/2014/main" id="{38ADE4BA-7439-0D5B-80A7-3D040DD6F0ED}"/>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EC065D97-325A-5123-678F-C384E79F2C5B}"/>
              </a:ext>
            </a:extLst>
          </p:cNvPr>
          <p:cNvSpPr/>
          <p:nvPr/>
        </p:nvSpPr>
        <p:spPr>
          <a:xfrm>
            <a:off x="0" y="1628559"/>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0E790A3D-6AA5-6395-E7ED-1FE5A853524D}"/>
              </a:ext>
            </a:extLst>
          </p:cNvPr>
          <p:cNvSpPr txBox="1">
            <a:spLocks/>
          </p:cNvSpPr>
          <p:nvPr/>
        </p:nvSpPr>
        <p:spPr>
          <a:xfrm>
            <a:off x="411173" y="462486"/>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3957809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FF9A6-8518-A600-DD5A-B233E7DAB1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F498B4-524B-2B05-3865-2443313BE923}"/>
              </a:ext>
            </a:extLst>
          </p:cNvPr>
          <p:cNvSpPr>
            <a:spLocks noGrp="1"/>
          </p:cNvSpPr>
          <p:nvPr>
            <p:ph type="title"/>
          </p:nvPr>
        </p:nvSpPr>
        <p:spPr>
          <a:xfrm>
            <a:off x="410619" y="2008864"/>
            <a:ext cx="11322604" cy="1049235"/>
          </a:xfrm>
        </p:spPr>
        <p:txBody>
          <a:bodyPr>
            <a:noAutofit/>
          </a:bodyPr>
          <a:lstStyle/>
          <a:p>
            <a:r>
              <a:rPr lang="en-US" sz="4800" dirty="0">
                <a:latin typeface="Palatino Linotype" panose="02040502050505030304" pitchFamily="18" charset="0"/>
                <a:ea typeface="Cambria" panose="02040503050406030204" pitchFamily="18" charset="0"/>
              </a:rPr>
              <a:t>Conclusion:</a:t>
            </a:r>
          </a:p>
        </p:txBody>
      </p:sp>
      <p:sp>
        <p:nvSpPr>
          <p:cNvPr id="3" name="Content Placeholder 2">
            <a:extLst>
              <a:ext uri="{FF2B5EF4-FFF2-40B4-BE49-F238E27FC236}">
                <a16:creationId xmlns:a16="http://schemas.microsoft.com/office/drawing/2014/main" id="{DFB1D17F-9B55-A17B-7E82-750CAC464A8A}"/>
              </a:ext>
            </a:extLst>
          </p:cNvPr>
          <p:cNvSpPr>
            <a:spLocks noGrp="1"/>
          </p:cNvSpPr>
          <p:nvPr>
            <p:ph idx="1"/>
          </p:nvPr>
        </p:nvSpPr>
        <p:spPr>
          <a:xfrm>
            <a:off x="434698" y="3256953"/>
            <a:ext cx="11322604" cy="2727718"/>
          </a:xfrm>
        </p:spPr>
        <p:txBody>
          <a:bodyPr>
            <a:noAutofit/>
          </a:bodyPr>
          <a:lstStyle/>
          <a:p>
            <a:r>
              <a:rPr lang="en-US" sz="4400" dirty="0">
                <a:latin typeface="Palatino Linotype" panose="02040502050505030304" pitchFamily="18" charset="0"/>
              </a:rPr>
              <a:t>The Historic Preservation Commission requests your approval of this article to </a:t>
            </a:r>
            <a:r>
              <a:rPr lang="en-US" sz="4400" b="1" dirty="0">
                <a:latin typeface="Palatino Linotype" panose="02040502050505030304" pitchFamily="18" charset="0"/>
              </a:rPr>
              <a:t>help maintain Bedford’s stock of historic houses.</a:t>
            </a:r>
          </a:p>
        </p:txBody>
      </p:sp>
      <p:sp>
        <p:nvSpPr>
          <p:cNvPr id="4" name="Rectangle 3">
            <a:extLst>
              <a:ext uri="{FF2B5EF4-FFF2-40B4-BE49-F238E27FC236}">
                <a16:creationId xmlns:a16="http://schemas.microsoft.com/office/drawing/2014/main" id="{CAC6B855-059A-994C-759B-4E9ABAA2EB6B}"/>
              </a:ext>
            </a:extLst>
          </p:cNvPr>
          <p:cNvSpPr/>
          <p:nvPr/>
        </p:nvSpPr>
        <p:spPr>
          <a:xfrm>
            <a:off x="0" y="1542882"/>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1FEA503F-FE14-99F7-FB18-26AFBE2F37A9}"/>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C05F6E4D-A88C-0724-F1A8-A76AC367F87E}"/>
              </a:ext>
            </a:extLst>
          </p:cNvPr>
          <p:cNvSpPr txBox="1">
            <a:spLocks/>
          </p:cNvSpPr>
          <p:nvPr/>
        </p:nvSpPr>
        <p:spPr>
          <a:xfrm>
            <a:off x="411173" y="462486"/>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958390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021586-C64B-35F1-6831-E6474068D1EB}"/>
              </a:ext>
            </a:extLst>
          </p:cNvPr>
          <p:cNvSpPr>
            <a:spLocks noGrp="1"/>
          </p:cNvSpPr>
          <p:nvPr>
            <p:ph idx="1"/>
          </p:nvPr>
        </p:nvSpPr>
        <p:spPr>
          <a:xfrm>
            <a:off x="434144" y="2276475"/>
            <a:ext cx="11322604" cy="3038475"/>
          </a:xfrm>
        </p:spPr>
        <p:txBody>
          <a:bodyPr>
            <a:noAutofit/>
          </a:bodyPr>
          <a:lstStyle/>
          <a:p>
            <a:pPr marL="0" indent="0">
              <a:buNone/>
            </a:pPr>
            <a:r>
              <a:rPr lang="en-US" sz="4800" dirty="0">
                <a:latin typeface="Cambria" panose="02040503050406030204" pitchFamily="18" charset="0"/>
                <a:ea typeface="Cambria" panose="02040503050406030204" pitchFamily="18" charset="0"/>
              </a:rPr>
              <a:t>Reason for article:</a:t>
            </a:r>
          </a:p>
          <a:p>
            <a:pPr marL="0" indent="0">
              <a:buNone/>
            </a:pPr>
            <a:endParaRPr lang="en-US" sz="800" u="sng" dirty="0">
              <a:latin typeface="Palatino Linotype" panose="02040502050505030304" pitchFamily="18" charset="0"/>
            </a:endParaRPr>
          </a:p>
          <a:p>
            <a:r>
              <a:rPr lang="en-US" sz="4400" dirty="0">
                <a:latin typeface="Palatino Linotype" panose="02040502050505030304" pitchFamily="18" charset="0"/>
              </a:rPr>
              <a:t>To encourage owners of old houses to </a:t>
            </a:r>
            <a:r>
              <a:rPr lang="en-US" sz="4400" b="1" dirty="0">
                <a:latin typeface="Palatino Linotype" panose="02040502050505030304" pitchFamily="18" charset="0"/>
              </a:rPr>
              <a:t>maintain them </a:t>
            </a:r>
            <a:r>
              <a:rPr lang="en-US" sz="4400" dirty="0">
                <a:latin typeface="Palatino Linotype" panose="02040502050505030304" pitchFamily="18" charset="0"/>
              </a:rPr>
              <a:t>by offering a temporary, limited tax break for major renovations.</a:t>
            </a:r>
          </a:p>
        </p:txBody>
      </p:sp>
      <p:sp>
        <p:nvSpPr>
          <p:cNvPr id="4" name="Title 1">
            <a:extLst>
              <a:ext uri="{FF2B5EF4-FFF2-40B4-BE49-F238E27FC236}">
                <a16:creationId xmlns:a16="http://schemas.microsoft.com/office/drawing/2014/main" id="{4FC24F56-BACA-2A86-BD51-82927C1E1C42}"/>
              </a:ext>
            </a:extLst>
          </p:cNvPr>
          <p:cNvSpPr>
            <a:spLocks noGrp="1"/>
          </p:cNvSpPr>
          <p:nvPr>
            <p:ph type="title"/>
          </p:nvPr>
        </p:nvSpPr>
        <p:spPr>
          <a:xfrm>
            <a:off x="434698" y="608806"/>
            <a:ext cx="11322050" cy="1049337"/>
          </a:xfrm>
        </p:spPr>
        <p:txBody>
          <a:bodyPr>
            <a:noAutofit/>
          </a:bodyPr>
          <a:lstStyle/>
          <a:p>
            <a:pPr algn="l"/>
            <a:r>
              <a:rPr lang="en-US" sz="8000" cap="none" dirty="0">
                <a:latin typeface="Palatino Linotype" panose="02040502050505030304" pitchFamily="18" charset="0"/>
                <a:cs typeface="Arial" panose="020B0604020202020204" pitchFamily="34" charset="0"/>
              </a:rPr>
              <a:t>Article 21</a:t>
            </a:r>
          </a:p>
        </p:txBody>
      </p:sp>
      <p:sp>
        <p:nvSpPr>
          <p:cNvPr id="5" name="Rectangle 4">
            <a:extLst>
              <a:ext uri="{FF2B5EF4-FFF2-40B4-BE49-F238E27FC236}">
                <a16:creationId xmlns:a16="http://schemas.microsoft.com/office/drawing/2014/main" id="{89516FF8-019B-D10F-5BFC-65A88AB20BA7}"/>
              </a:ext>
            </a:extLst>
          </p:cNvPr>
          <p:cNvSpPr/>
          <p:nvPr/>
        </p:nvSpPr>
        <p:spPr>
          <a:xfrm>
            <a:off x="0" y="1677345"/>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Rectangle 5">
            <a:extLst>
              <a:ext uri="{FF2B5EF4-FFF2-40B4-BE49-F238E27FC236}">
                <a16:creationId xmlns:a16="http://schemas.microsoft.com/office/drawing/2014/main" id="{ACF88EF9-61C3-B2E7-E7DB-F10D9AB508D0}"/>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Tree>
    <p:extLst>
      <p:ext uri="{BB962C8B-B14F-4D97-AF65-F5344CB8AC3E}">
        <p14:creationId xmlns:p14="http://schemas.microsoft.com/office/powerpoint/2010/main" val="1326269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584AC-B3F9-3661-DD1F-6596BD9FA4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0AEA1-C09E-1692-FF8E-75C24A7CEE29}"/>
              </a:ext>
            </a:extLst>
          </p:cNvPr>
          <p:cNvSpPr>
            <a:spLocks noGrp="1"/>
          </p:cNvSpPr>
          <p:nvPr>
            <p:ph type="title"/>
          </p:nvPr>
        </p:nvSpPr>
        <p:spPr>
          <a:xfrm>
            <a:off x="458777" y="2113848"/>
            <a:ext cx="9123373" cy="1049235"/>
          </a:xfrm>
        </p:spPr>
        <p:txBody>
          <a:bodyPr>
            <a:noAutofit/>
          </a:bodyPr>
          <a:lstStyle/>
          <a:p>
            <a:r>
              <a:rPr lang="en-US" sz="4800" dirty="0">
                <a:latin typeface="Cambria" panose="02040503050406030204" pitchFamily="18" charset="0"/>
                <a:ea typeface="Cambria" panose="02040503050406030204" pitchFamily="18" charset="0"/>
              </a:rPr>
              <a:t>A useful </a:t>
            </a:r>
            <a:r>
              <a:rPr lang="en-US" sz="4800" dirty="0">
                <a:latin typeface="Palatino Linotype" panose="02040502050505030304" pitchFamily="18" charset="0"/>
                <a:ea typeface="Cambria" panose="02040503050406030204" pitchFamily="18" charset="0"/>
              </a:rPr>
              <a:t>tool:</a:t>
            </a:r>
          </a:p>
        </p:txBody>
      </p:sp>
      <p:sp>
        <p:nvSpPr>
          <p:cNvPr id="3" name="Content Placeholder 2">
            <a:extLst>
              <a:ext uri="{FF2B5EF4-FFF2-40B4-BE49-F238E27FC236}">
                <a16:creationId xmlns:a16="http://schemas.microsoft.com/office/drawing/2014/main" id="{C07BB38E-1795-3C64-C013-FDDBDE46AEFE}"/>
              </a:ext>
            </a:extLst>
          </p:cNvPr>
          <p:cNvSpPr>
            <a:spLocks noGrp="1"/>
          </p:cNvSpPr>
          <p:nvPr>
            <p:ph idx="1"/>
          </p:nvPr>
        </p:nvSpPr>
        <p:spPr>
          <a:xfrm>
            <a:off x="458777" y="2695528"/>
            <a:ext cx="11322604" cy="2990088"/>
          </a:xfrm>
        </p:spPr>
        <p:txBody>
          <a:bodyPr>
            <a:normAutofit fontScale="92500"/>
          </a:bodyPr>
          <a:lstStyle/>
          <a:p>
            <a:pPr marL="0" indent="0">
              <a:buNone/>
            </a:pPr>
            <a:endParaRPr lang="en-US" sz="4000" dirty="0">
              <a:latin typeface="Palatino Linotype" panose="02040502050505030304" pitchFamily="18" charset="0"/>
            </a:endParaRPr>
          </a:p>
          <a:p>
            <a:r>
              <a:rPr lang="en-US" sz="4000" dirty="0">
                <a:latin typeface="Palatino Linotype" panose="02040502050505030304" pitchFamily="18" charset="0"/>
              </a:rPr>
              <a:t>The people of Bedford cherish the town’s history BUT the Town has few tools to help </a:t>
            </a:r>
            <a:r>
              <a:rPr lang="en-US" sz="4000" b="1" dirty="0">
                <a:latin typeface="Palatino Linotype" panose="02040502050505030304" pitchFamily="18" charset="0"/>
              </a:rPr>
              <a:t>keep its historic houses from being demolished</a:t>
            </a:r>
            <a:r>
              <a:rPr lang="en-US" sz="4000" dirty="0">
                <a:latin typeface="Palatino Linotype" panose="02040502050505030304" pitchFamily="18" charset="0"/>
              </a:rPr>
              <a:t>. This </a:t>
            </a:r>
            <a:r>
              <a:rPr lang="en-US" sz="4000" b="1" dirty="0">
                <a:latin typeface="Palatino Linotype" panose="02040502050505030304" pitchFamily="18" charset="0"/>
              </a:rPr>
              <a:t>incentive</a:t>
            </a:r>
            <a:r>
              <a:rPr lang="en-US" sz="4000" dirty="0">
                <a:latin typeface="Palatino Linotype" panose="02040502050505030304" pitchFamily="18" charset="0"/>
              </a:rPr>
              <a:t> would be a useful addition to the toolbox.</a:t>
            </a:r>
          </a:p>
        </p:txBody>
      </p:sp>
      <p:sp>
        <p:nvSpPr>
          <p:cNvPr id="4" name="Rectangle 3">
            <a:extLst>
              <a:ext uri="{FF2B5EF4-FFF2-40B4-BE49-F238E27FC236}">
                <a16:creationId xmlns:a16="http://schemas.microsoft.com/office/drawing/2014/main" id="{C90B294C-90CE-2E90-7742-751223CBB5E2}"/>
              </a:ext>
            </a:extLst>
          </p:cNvPr>
          <p:cNvSpPr/>
          <p:nvPr/>
        </p:nvSpPr>
        <p:spPr>
          <a:xfrm>
            <a:off x="0" y="1705512"/>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A18293B5-D4F8-374E-F5FE-27923BBFE756}"/>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3A64D000-E7CF-9F0B-BE04-2CC151111901}"/>
              </a:ext>
            </a:extLst>
          </p:cNvPr>
          <p:cNvSpPr txBox="1">
            <a:spLocks/>
          </p:cNvSpPr>
          <p:nvPr/>
        </p:nvSpPr>
        <p:spPr>
          <a:xfrm>
            <a:off x="411173" y="530335"/>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851011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69C86-F06C-FB3C-2F9D-4E88BE1652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EEADC5-3CD9-9E7A-DF80-B4AF2BE5EB32}"/>
              </a:ext>
            </a:extLst>
          </p:cNvPr>
          <p:cNvSpPr>
            <a:spLocks noGrp="1"/>
          </p:cNvSpPr>
          <p:nvPr>
            <p:ph type="title"/>
          </p:nvPr>
        </p:nvSpPr>
        <p:spPr>
          <a:xfrm>
            <a:off x="434698" y="2027476"/>
            <a:ext cx="11322604" cy="1049235"/>
          </a:xfrm>
        </p:spPr>
        <p:txBody>
          <a:bodyPr>
            <a:noAutofit/>
          </a:bodyPr>
          <a:lstStyle/>
          <a:p>
            <a:r>
              <a:rPr lang="en-US" sz="4800" dirty="0">
                <a:latin typeface="Palatino Linotype" panose="02040502050505030304" pitchFamily="18" charset="0"/>
                <a:ea typeface="Cambria" panose="02040503050406030204" pitchFamily="18" charset="0"/>
              </a:rPr>
              <a:t>The incentive:</a:t>
            </a:r>
          </a:p>
        </p:txBody>
      </p:sp>
      <p:sp>
        <p:nvSpPr>
          <p:cNvPr id="3" name="Content Placeholder 2">
            <a:extLst>
              <a:ext uri="{FF2B5EF4-FFF2-40B4-BE49-F238E27FC236}">
                <a16:creationId xmlns:a16="http://schemas.microsoft.com/office/drawing/2014/main" id="{C65A9E49-18C3-F976-FDBE-21F85778B21E}"/>
              </a:ext>
            </a:extLst>
          </p:cNvPr>
          <p:cNvSpPr>
            <a:spLocks noGrp="1"/>
          </p:cNvSpPr>
          <p:nvPr>
            <p:ph idx="1"/>
          </p:nvPr>
        </p:nvSpPr>
        <p:spPr>
          <a:xfrm>
            <a:off x="410619" y="3179268"/>
            <a:ext cx="11322604" cy="2880118"/>
          </a:xfrm>
        </p:spPr>
        <p:txBody>
          <a:bodyPr>
            <a:normAutofit/>
          </a:bodyPr>
          <a:lstStyle/>
          <a:p>
            <a:r>
              <a:rPr lang="en-US" sz="3600" dirty="0">
                <a:latin typeface="Palatino Linotype" panose="02040502050505030304" pitchFamily="18" charset="0"/>
              </a:rPr>
              <a:t>Major improvements to a house will cause an increase in the assessed value of a property, so the taxes increase. This bylaw would assign a </a:t>
            </a:r>
            <a:r>
              <a:rPr lang="en-US" sz="3600" b="1" dirty="0">
                <a:latin typeface="Palatino Linotype" panose="02040502050505030304" pitchFamily="18" charset="0"/>
              </a:rPr>
              <a:t>special tax assessment</a:t>
            </a:r>
            <a:r>
              <a:rPr lang="en-US" sz="3600" dirty="0">
                <a:latin typeface="Palatino Linotype" panose="02040502050505030304" pitchFamily="18" charset="0"/>
              </a:rPr>
              <a:t> to phase in the increase in one-fifth increments over a period of 5 years.</a:t>
            </a:r>
          </a:p>
        </p:txBody>
      </p:sp>
      <p:sp>
        <p:nvSpPr>
          <p:cNvPr id="4" name="Title 1">
            <a:extLst>
              <a:ext uri="{FF2B5EF4-FFF2-40B4-BE49-F238E27FC236}">
                <a16:creationId xmlns:a16="http://schemas.microsoft.com/office/drawing/2014/main" id="{8393CFDA-4CA2-3EF2-4B95-F9A0DA52237F}"/>
              </a:ext>
            </a:extLst>
          </p:cNvPr>
          <p:cNvSpPr txBox="1">
            <a:spLocks/>
          </p:cNvSpPr>
          <p:nvPr/>
        </p:nvSpPr>
        <p:spPr>
          <a:xfrm>
            <a:off x="411173" y="462486"/>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
        <p:nvSpPr>
          <p:cNvPr id="5" name="Rectangle 4">
            <a:extLst>
              <a:ext uri="{FF2B5EF4-FFF2-40B4-BE49-F238E27FC236}">
                <a16:creationId xmlns:a16="http://schemas.microsoft.com/office/drawing/2014/main" id="{8807F5CD-5F6F-5FDC-E481-7D6AD3BB83C5}"/>
              </a:ext>
            </a:extLst>
          </p:cNvPr>
          <p:cNvSpPr/>
          <p:nvPr/>
        </p:nvSpPr>
        <p:spPr>
          <a:xfrm>
            <a:off x="0" y="1636085"/>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Rectangle 5">
            <a:extLst>
              <a:ext uri="{FF2B5EF4-FFF2-40B4-BE49-F238E27FC236}">
                <a16:creationId xmlns:a16="http://schemas.microsoft.com/office/drawing/2014/main" id="{08C78F53-8934-15CE-A411-B66C4EE67C5A}"/>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Tree>
    <p:extLst>
      <p:ext uri="{BB962C8B-B14F-4D97-AF65-F5344CB8AC3E}">
        <p14:creationId xmlns:p14="http://schemas.microsoft.com/office/powerpoint/2010/main" val="4265972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EB4B-55F4-1A23-C37C-B4900FCC2F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696329-8903-09AA-BEC7-E649F20EC552}"/>
              </a:ext>
            </a:extLst>
          </p:cNvPr>
          <p:cNvSpPr>
            <a:spLocks noGrp="1"/>
          </p:cNvSpPr>
          <p:nvPr>
            <p:ph type="title"/>
          </p:nvPr>
        </p:nvSpPr>
        <p:spPr>
          <a:xfrm>
            <a:off x="411173" y="2037912"/>
            <a:ext cx="11322604" cy="1049235"/>
          </a:xfrm>
        </p:spPr>
        <p:txBody>
          <a:bodyPr>
            <a:noAutofit/>
          </a:bodyPr>
          <a:lstStyle/>
          <a:p>
            <a:r>
              <a:rPr lang="en-US" sz="4800" dirty="0">
                <a:latin typeface="Cambria" panose="02040503050406030204" pitchFamily="18" charset="0"/>
                <a:ea typeface="Cambria" panose="02040503050406030204" pitchFamily="18" charset="0"/>
              </a:rPr>
              <a:t>The Tax Deferral:</a:t>
            </a:r>
          </a:p>
        </p:txBody>
      </p:sp>
      <p:sp>
        <p:nvSpPr>
          <p:cNvPr id="3" name="Content Placeholder 2">
            <a:extLst>
              <a:ext uri="{FF2B5EF4-FFF2-40B4-BE49-F238E27FC236}">
                <a16:creationId xmlns:a16="http://schemas.microsoft.com/office/drawing/2014/main" id="{95C3BB8C-C83B-4231-2529-463D1A25F1ED}"/>
              </a:ext>
            </a:extLst>
          </p:cNvPr>
          <p:cNvSpPr>
            <a:spLocks noGrp="1"/>
          </p:cNvSpPr>
          <p:nvPr>
            <p:ph idx="1"/>
          </p:nvPr>
        </p:nvSpPr>
        <p:spPr>
          <a:xfrm>
            <a:off x="411173" y="3291841"/>
            <a:ext cx="11322604" cy="2889643"/>
          </a:xfrm>
        </p:spPr>
        <p:txBody>
          <a:bodyPr>
            <a:normAutofit/>
          </a:bodyPr>
          <a:lstStyle/>
          <a:p>
            <a:r>
              <a:rPr lang="en-US" sz="4400" dirty="0">
                <a:latin typeface="Palatino Linotype" panose="02040502050505030304" pitchFamily="18" charset="0"/>
              </a:rPr>
              <a:t>20% of the </a:t>
            </a:r>
            <a:r>
              <a:rPr lang="en-US" sz="4400" b="1" dirty="0">
                <a:latin typeface="Palatino Linotype" panose="02040502050505030304" pitchFamily="18" charset="0"/>
              </a:rPr>
              <a:t>increase in the assessment </a:t>
            </a:r>
            <a:r>
              <a:rPr lang="en-US" sz="4400" dirty="0">
                <a:latin typeface="Palatino Linotype" panose="02040502050505030304" pitchFamily="18" charset="0"/>
              </a:rPr>
              <a:t>would be taxed in the first year, 40% in the second, 60% in the third, 80% in the fourth, and 100% in the fifth. </a:t>
            </a:r>
          </a:p>
        </p:txBody>
      </p:sp>
      <p:sp>
        <p:nvSpPr>
          <p:cNvPr id="4" name="Rectangle 3">
            <a:extLst>
              <a:ext uri="{FF2B5EF4-FFF2-40B4-BE49-F238E27FC236}">
                <a16:creationId xmlns:a16="http://schemas.microsoft.com/office/drawing/2014/main" id="{C8A161FD-4D68-4817-E6D5-4CCCC371D503}"/>
              </a:ext>
            </a:extLst>
          </p:cNvPr>
          <p:cNvSpPr/>
          <p:nvPr/>
        </p:nvSpPr>
        <p:spPr>
          <a:xfrm>
            <a:off x="0" y="1582953"/>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9D2DD17E-59F9-0E3E-95BB-AF9772055DDE}"/>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1D961B97-74D8-92CE-7774-A157E6242506}"/>
              </a:ext>
            </a:extLst>
          </p:cNvPr>
          <p:cNvSpPr txBox="1">
            <a:spLocks/>
          </p:cNvSpPr>
          <p:nvPr/>
        </p:nvSpPr>
        <p:spPr>
          <a:xfrm>
            <a:off x="411173" y="462486"/>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3304410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9B517-A6D4-A86D-3F1C-E93E60AF73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6674F8-195B-54A5-8138-F960E905E240}"/>
              </a:ext>
            </a:extLst>
          </p:cNvPr>
          <p:cNvSpPr>
            <a:spLocks noGrp="1"/>
          </p:cNvSpPr>
          <p:nvPr>
            <p:ph type="title"/>
          </p:nvPr>
        </p:nvSpPr>
        <p:spPr>
          <a:xfrm>
            <a:off x="411173" y="1728444"/>
            <a:ext cx="11322604" cy="1049235"/>
          </a:xfrm>
        </p:spPr>
        <p:txBody>
          <a:bodyPr>
            <a:noAutofit/>
          </a:bodyPr>
          <a:lstStyle/>
          <a:p>
            <a:r>
              <a:rPr lang="en-US" sz="4800" dirty="0">
                <a:latin typeface="Palatino Linotype" panose="02040502050505030304" pitchFamily="18" charset="0"/>
                <a:ea typeface="Cambria" panose="02040503050406030204" pitchFamily="18" charset="0"/>
              </a:rPr>
              <a:t>About article 56:</a:t>
            </a:r>
          </a:p>
        </p:txBody>
      </p:sp>
      <p:sp>
        <p:nvSpPr>
          <p:cNvPr id="3" name="Content Placeholder 2">
            <a:extLst>
              <a:ext uri="{FF2B5EF4-FFF2-40B4-BE49-F238E27FC236}">
                <a16:creationId xmlns:a16="http://schemas.microsoft.com/office/drawing/2014/main" id="{AB8FDB39-5AF5-4ACB-C60A-5180F165BFD6}"/>
              </a:ext>
            </a:extLst>
          </p:cNvPr>
          <p:cNvSpPr>
            <a:spLocks noGrp="1"/>
          </p:cNvSpPr>
          <p:nvPr>
            <p:ph idx="1"/>
          </p:nvPr>
        </p:nvSpPr>
        <p:spPr>
          <a:xfrm>
            <a:off x="411173" y="2777679"/>
            <a:ext cx="11322604" cy="3594546"/>
          </a:xfrm>
        </p:spPr>
        <p:txBody>
          <a:bodyPr>
            <a:noAutofit/>
          </a:bodyPr>
          <a:lstStyle/>
          <a:p>
            <a:pPr marL="0" indent="0">
              <a:buNone/>
            </a:pPr>
            <a:r>
              <a:rPr lang="en-US" sz="3600" dirty="0">
                <a:latin typeface="Palatino Linotype" panose="02040502050505030304" pitchFamily="18" charset="0"/>
              </a:rPr>
              <a:t>The existing bylaw has never been used because:</a:t>
            </a:r>
          </a:p>
          <a:p>
            <a:endParaRPr lang="en-US" sz="800" dirty="0">
              <a:latin typeface="Palatino Linotype" panose="02040502050505030304" pitchFamily="18" charset="0"/>
            </a:endParaRPr>
          </a:p>
          <a:p>
            <a:pPr lvl="1"/>
            <a:r>
              <a:rPr lang="en-US" sz="3200" dirty="0">
                <a:latin typeface="Palatino Linotype" panose="02040502050505030304" pitchFamily="18" charset="0"/>
              </a:rPr>
              <a:t> (1) To be eligible, a house has to be on the National Register of Historic Properties</a:t>
            </a:r>
          </a:p>
          <a:p>
            <a:pPr marL="457200" lvl="1" indent="0">
              <a:buNone/>
            </a:pPr>
            <a:endParaRPr lang="en-US" sz="3200" dirty="0">
              <a:latin typeface="Palatino Linotype" panose="02040502050505030304" pitchFamily="18" charset="0"/>
            </a:endParaRPr>
          </a:p>
          <a:p>
            <a:pPr lvl="1"/>
            <a:r>
              <a:rPr lang="en-US" sz="3200" dirty="0">
                <a:latin typeface="Palatino Linotype" panose="02040502050505030304" pitchFamily="18" charset="0"/>
              </a:rPr>
              <a:t>(2) the house has to meet the renovation standards of the Department of the Interior.  These conditions are too strict for private homes.</a:t>
            </a:r>
          </a:p>
        </p:txBody>
      </p:sp>
      <p:sp>
        <p:nvSpPr>
          <p:cNvPr id="4" name="Rectangle 3">
            <a:extLst>
              <a:ext uri="{FF2B5EF4-FFF2-40B4-BE49-F238E27FC236}">
                <a16:creationId xmlns:a16="http://schemas.microsoft.com/office/drawing/2014/main" id="{6D7CFD5B-885D-481E-3DAB-CE3C0C777311}"/>
              </a:ext>
            </a:extLst>
          </p:cNvPr>
          <p:cNvSpPr/>
          <p:nvPr/>
        </p:nvSpPr>
        <p:spPr>
          <a:xfrm>
            <a:off x="0" y="1486570"/>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C8807EEB-F246-0FBA-3FC4-9A2C1CDFA92E}"/>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CCE2F3D3-271D-FB34-20D2-1DD69C81F96B}"/>
              </a:ext>
            </a:extLst>
          </p:cNvPr>
          <p:cNvSpPr txBox="1">
            <a:spLocks/>
          </p:cNvSpPr>
          <p:nvPr/>
        </p:nvSpPr>
        <p:spPr>
          <a:xfrm>
            <a:off x="411173" y="462486"/>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3370896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5262C-D1D5-6D24-208B-7B6E189B2E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EC346F-CEB9-3CC3-3827-AA2455050CAE}"/>
              </a:ext>
            </a:extLst>
          </p:cNvPr>
          <p:cNvSpPr>
            <a:spLocks noGrp="1"/>
          </p:cNvSpPr>
          <p:nvPr>
            <p:ph type="title"/>
          </p:nvPr>
        </p:nvSpPr>
        <p:spPr>
          <a:xfrm>
            <a:off x="434698" y="2496283"/>
            <a:ext cx="11322604" cy="1049235"/>
          </a:xfrm>
        </p:spPr>
        <p:txBody>
          <a:bodyPr>
            <a:noAutofit/>
          </a:bodyPr>
          <a:lstStyle/>
          <a:p>
            <a:r>
              <a:rPr lang="en-US" sz="4800" dirty="0">
                <a:latin typeface="Palatino Linotype" panose="02040502050505030304" pitchFamily="18" charset="0"/>
                <a:ea typeface="Cambria" panose="02040503050406030204" pitchFamily="18" charset="0"/>
              </a:rPr>
              <a:t>Terms of this article:</a:t>
            </a:r>
          </a:p>
        </p:txBody>
      </p:sp>
      <p:sp>
        <p:nvSpPr>
          <p:cNvPr id="3" name="Content Placeholder 2">
            <a:extLst>
              <a:ext uri="{FF2B5EF4-FFF2-40B4-BE49-F238E27FC236}">
                <a16:creationId xmlns:a16="http://schemas.microsoft.com/office/drawing/2014/main" id="{619F3DBA-1F86-20F4-4DF6-A8AEDB856E3B}"/>
              </a:ext>
            </a:extLst>
          </p:cNvPr>
          <p:cNvSpPr>
            <a:spLocks noGrp="1"/>
          </p:cNvSpPr>
          <p:nvPr>
            <p:ph idx="1"/>
          </p:nvPr>
        </p:nvSpPr>
        <p:spPr>
          <a:xfrm>
            <a:off x="434698" y="4032697"/>
            <a:ext cx="11322604" cy="1049236"/>
          </a:xfrm>
        </p:spPr>
        <p:txBody>
          <a:bodyPr>
            <a:normAutofit/>
          </a:bodyPr>
          <a:lstStyle/>
          <a:p>
            <a:r>
              <a:rPr lang="en-US" sz="4400" dirty="0">
                <a:latin typeface="Palatino Linotype" panose="02040502050505030304" pitchFamily="18" charset="0"/>
              </a:rPr>
              <a:t>Only </a:t>
            </a:r>
            <a:r>
              <a:rPr lang="en-US" sz="4400" b="1" dirty="0">
                <a:latin typeface="Palatino Linotype" panose="02040502050505030304" pitchFamily="18" charset="0"/>
              </a:rPr>
              <a:t>residential houses</a:t>
            </a:r>
            <a:r>
              <a:rPr lang="en-US" sz="4400" dirty="0">
                <a:latin typeface="Palatino Linotype" panose="02040502050505030304" pitchFamily="18" charset="0"/>
              </a:rPr>
              <a:t> are eligible.</a:t>
            </a:r>
          </a:p>
        </p:txBody>
      </p:sp>
      <p:sp>
        <p:nvSpPr>
          <p:cNvPr id="4" name="Rectangle 3">
            <a:extLst>
              <a:ext uri="{FF2B5EF4-FFF2-40B4-BE49-F238E27FC236}">
                <a16:creationId xmlns:a16="http://schemas.microsoft.com/office/drawing/2014/main" id="{37B56DAB-DF09-A98D-0F4B-CB6BC7FEF237}"/>
              </a:ext>
            </a:extLst>
          </p:cNvPr>
          <p:cNvSpPr/>
          <p:nvPr/>
        </p:nvSpPr>
        <p:spPr>
          <a:xfrm>
            <a:off x="0" y="1793754"/>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ACAE1BBE-6590-CB13-6567-11EC303179D7}"/>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CB272232-290F-E636-7E6E-A51381160AAD}"/>
              </a:ext>
            </a:extLst>
          </p:cNvPr>
          <p:cNvSpPr txBox="1">
            <a:spLocks/>
          </p:cNvSpPr>
          <p:nvPr/>
        </p:nvSpPr>
        <p:spPr>
          <a:xfrm>
            <a:off x="434698" y="526716"/>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3717520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8F5FA-963F-984F-1F54-5BFBFB18C4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B34445-5D7B-8458-BEFE-8291E25F380A}"/>
              </a:ext>
            </a:extLst>
          </p:cNvPr>
          <p:cNvSpPr>
            <a:spLocks noGrp="1"/>
          </p:cNvSpPr>
          <p:nvPr>
            <p:ph type="title"/>
          </p:nvPr>
        </p:nvSpPr>
        <p:spPr>
          <a:xfrm>
            <a:off x="434698" y="2155530"/>
            <a:ext cx="11322604" cy="1049235"/>
          </a:xfrm>
        </p:spPr>
        <p:txBody>
          <a:bodyPr>
            <a:noAutofit/>
          </a:bodyPr>
          <a:lstStyle/>
          <a:p>
            <a:r>
              <a:rPr lang="en-US" sz="4800" dirty="0">
                <a:latin typeface="Palatino Linotype" panose="02040502050505030304" pitchFamily="18" charset="0"/>
                <a:ea typeface="Cambria" panose="02040503050406030204" pitchFamily="18" charset="0"/>
              </a:rPr>
              <a:t>Terms of this article:</a:t>
            </a:r>
          </a:p>
        </p:txBody>
      </p:sp>
      <p:sp>
        <p:nvSpPr>
          <p:cNvPr id="3" name="Content Placeholder 2">
            <a:extLst>
              <a:ext uri="{FF2B5EF4-FFF2-40B4-BE49-F238E27FC236}">
                <a16:creationId xmlns:a16="http://schemas.microsoft.com/office/drawing/2014/main" id="{C21A4B61-6824-FB52-6451-272AD5162742}"/>
              </a:ext>
            </a:extLst>
          </p:cNvPr>
          <p:cNvSpPr>
            <a:spLocks noGrp="1"/>
          </p:cNvSpPr>
          <p:nvPr>
            <p:ph idx="1"/>
          </p:nvPr>
        </p:nvSpPr>
        <p:spPr>
          <a:xfrm>
            <a:off x="434144" y="3227418"/>
            <a:ext cx="11322604" cy="2861068"/>
          </a:xfrm>
        </p:spPr>
        <p:txBody>
          <a:bodyPr>
            <a:normAutofit/>
          </a:bodyPr>
          <a:lstStyle/>
          <a:p>
            <a:r>
              <a:rPr lang="en-US" sz="4400" dirty="0">
                <a:latin typeface="Palatino Linotype" panose="02040502050505030304" pitchFamily="18" charset="0"/>
              </a:rPr>
              <a:t>A house </a:t>
            </a:r>
            <a:r>
              <a:rPr lang="en-US" sz="4400" b="1" dirty="0">
                <a:latin typeface="Palatino Linotype" panose="02040502050505030304" pitchFamily="18" charset="0"/>
              </a:rPr>
              <a:t>must have been built before 1943</a:t>
            </a:r>
            <a:r>
              <a:rPr lang="en-US" sz="4400" dirty="0">
                <a:latin typeface="Palatino Linotype" panose="02040502050505030304" pitchFamily="18" charset="0"/>
              </a:rPr>
              <a:t>. Houses built before this date were almost always custom-made, making them worthy of historic preservation. </a:t>
            </a:r>
          </a:p>
        </p:txBody>
      </p:sp>
      <p:sp>
        <p:nvSpPr>
          <p:cNvPr id="4" name="Rectangle 3">
            <a:extLst>
              <a:ext uri="{FF2B5EF4-FFF2-40B4-BE49-F238E27FC236}">
                <a16:creationId xmlns:a16="http://schemas.microsoft.com/office/drawing/2014/main" id="{1E62C92F-AEA8-477F-406E-A928BE6F5902}"/>
              </a:ext>
            </a:extLst>
          </p:cNvPr>
          <p:cNvSpPr/>
          <p:nvPr/>
        </p:nvSpPr>
        <p:spPr>
          <a:xfrm>
            <a:off x="-277" y="1696548"/>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1D6E5FAA-FADF-1605-059F-D50E0FA0AB8D}"/>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D5DC89DB-39EA-304A-E468-1577E98E59E2}"/>
              </a:ext>
            </a:extLst>
          </p:cNvPr>
          <p:cNvSpPr txBox="1">
            <a:spLocks/>
          </p:cNvSpPr>
          <p:nvPr/>
        </p:nvSpPr>
        <p:spPr>
          <a:xfrm>
            <a:off x="434698" y="559704"/>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60139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1558F-FAFF-2FFB-70AF-199EF951ED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C09D8B-273A-EFAD-EC1B-4BFE327C79F3}"/>
              </a:ext>
            </a:extLst>
          </p:cNvPr>
          <p:cNvSpPr>
            <a:spLocks noGrp="1"/>
          </p:cNvSpPr>
          <p:nvPr>
            <p:ph type="title"/>
          </p:nvPr>
        </p:nvSpPr>
        <p:spPr>
          <a:xfrm>
            <a:off x="434698" y="2066478"/>
            <a:ext cx="11322604" cy="1049235"/>
          </a:xfrm>
        </p:spPr>
        <p:txBody>
          <a:bodyPr>
            <a:noAutofit/>
          </a:bodyPr>
          <a:lstStyle/>
          <a:p>
            <a:r>
              <a:rPr lang="en-US" sz="4800" dirty="0">
                <a:latin typeface="Palatino Linotype" panose="02040502050505030304" pitchFamily="18" charset="0"/>
                <a:ea typeface="Cambria" panose="02040503050406030204" pitchFamily="18" charset="0"/>
              </a:rPr>
              <a:t>Terms of this article:</a:t>
            </a:r>
          </a:p>
        </p:txBody>
      </p:sp>
      <p:sp>
        <p:nvSpPr>
          <p:cNvPr id="3" name="Content Placeholder 2">
            <a:extLst>
              <a:ext uri="{FF2B5EF4-FFF2-40B4-BE49-F238E27FC236}">
                <a16:creationId xmlns:a16="http://schemas.microsoft.com/office/drawing/2014/main" id="{E94B6EA3-B1A7-5690-ED30-D8F9038DE0F0}"/>
              </a:ext>
            </a:extLst>
          </p:cNvPr>
          <p:cNvSpPr>
            <a:spLocks noGrp="1"/>
          </p:cNvSpPr>
          <p:nvPr>
            <p:ph idx="1"/>
          </p:nvPr>
        </p:nvSpPr>
        <p:spPr>
          <a:xfrm>
            <a:off x="434698" y="3289803"/>
            <a:ext cx="11322604" cy="2870593"/>
          </a:xfrm>
        </p:spPr>
        <p:txBody>
          <a:bodyPr>
            <a:noAutofit/>
          </a:bodyPr>
          <a:lstStyle/>
          <a:p>
            <a:r>
              <a:rPr lang="en-US" sz="4400" dirty="0">
                <a:latin typeface="Palatino Linotype" panose="02040502050505030304" pitchFamily="18" charset="0"/>
              </a:rPr>
              <a:t>The </a:t>
            </a:r>
            <a:r>
              <a:rPr lang="en-US" sz="4400" b="1" dirty="0">
                <a:latin typeface="Palatino Linotype" panose="02040502050505030304" pitchFamily="18" charset="0"/>
              </a:rPr>
              <a:t>renovation work must be substantial</a:t>
            </a:r>
            <a:r>
              <a:rPr lang="en-US" sz="4400" dirty="0">
                <a:latin typeface="Palatino Linotype" panose="02040502050505030304" pitchFamily="18" charset="0"/>
              </a:rPr>
              <a:t>, costing at least 25% of the assessed value of the house. Of that amount, at least 10% must be applied to the exterior.</a:t>
            </a:r>
          </a:p>
        </p:txBody>
      </p:sp>
      <p:sp>
        <p:nvSpPr>
          <p:cNvPr id="4" name="Rectangle 3">
            <a:extLst>
              <a:ext uri="{FF2B5EF4-FFF2-40B4-BE49-F238E27FC236}">
                <a16:creationId xmlns:a16="http://schemas.microsoft.com/office/drawing/2014/main" id="{03D12BE5-C038-5F0E-5B2A-AEDA9EF9752C}"/>
              </a:ext>
            </a:extLst>
          </p:cNvPr>
          <p:cNvSpPr/>
          <p:nvPr/>
        </p:nvSpPr>
        <p:spPr>
          <a:xfrm>
            <a:off x="0" y="6590872"/>
            <a:ext cx="12192000" cy="267128"/>
          </a:xfrm>
          <a:prstGeom prst="rect">
            <a:avLst/>
          </a:prstGeom>
          <a:solidFill>
            <a:srgbClr val="0092A7"/>
          </a:solidFill>
          <a:ln>
            <a:solidFill>
              <a:srgbClr val="009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5" name="Rectangle 4">
            <a:extLst>
              <a:ext uri="{FF2B5EF4-FFF2-40B4-BE49-F238E27FC236}">
                <a16:creationId xmlns:a16="http://schemas.microsoft.com/office/drawing/2014/main" id="{03727EE0-5C28-7539-C94D-BD61EB12369A}"/>
              </a:ext>
            </a:extLst>
          </p:cNvPr>
          <p:cNvSpPr/>
          <p:nvPr/>
        </p:nvSpPr>
        <p:spPr>
          <a:xfrm>
            <a:off x="0" y="1597828"/>
            <a:ext cx="12192000" cy="267128"/>
          </a:xfrm>
          <a:prstGeom prst="rect">
            <a:avLst/>
          </a:prstGeom>
          <a:solidFill>
            <a:srgbClr val="ED29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alatino Linotype" panose="02040502050505030304" pitchFamily="18" charset="0"/>
            </a:endParaRPr>
          </a:p>
        </p:txBody>
      </p:sp>
      <p:sp>
        <p:nvSpPr>
          <p:cNvPr id="6" name="Title 1">
            <a:extLst>
              <a:ext uri="{FF2B5EF4-FFF2-40B4-BE49-F238E27FC236}">
                <a16:creationId xmlns:a16="http://schemas.microsoft.com/office/drawing/2014/main" id="{11E4B0E8-5114-5F0B-A917-FF9C68F6D771}"/>
              </a:ext>
            </a:extLst>
          </p:cNvPr>
          <p:cNvSpPr txBox="1">
            <a:spLocks/>
          </p:cNvSpPr>
          <p:nvPr/>
        </p:nvSpPr>
        <p:spPr>
          <a:xfrm>
            <a:off x="411173" y="462486"/>
            <a:ext cx="11322050" cy="10493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dirty="0">
                <a:latin typeface="Palatino Linotype" panose="02040502050505030304" pitchFamily="18" charset="0"/>
                <a:cs typeface="Arial" panose="020B0604020202020204" pitchFamily="34" charset="0"/>
              </a:rPr>
              <a:t>Article 21</a:t>
            </a:r>
          </a:p>
        </p:txBody>
      </p:sp>
    </p:spTree>
    <p:extLst>
      <p:ext uri="{BB962C8B-B14F-4D97-AF65-F5344CB8AC3E}">
        <p14:creationId xmlns:p14="http://schemas.microsoft.com/office/powerpoint/2010/main" val="2504129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1164</TotalTime>
  <Words>480</Words>
  <Application>Microsoft Office PowerPoint</Application>
  <PresentationFormat>Widescreen</PresentationFormat>
  <Paragraphs>47</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Cambria</vt:lpstr>
      <vt:lpstr>Palatino Linotype</vt:lpstr>
      <vt:lpstr>Office Theme</vt:lpstr>
      <vt:lpstr>Article 21</vt:lpstr>
      <vt:lpstr>Article 21</vt:lpstr>
      <vt:lpstr>A useful tool:</vt:lpstr>
      <vt:lpstr>The incentive:</vt:lpstr>
      <vt:lpstr>The Tax Deferral:</vt:lpstr>
      <vt:lpstr>About article 56:</vt:lpstr>
      <vt:lpstr>Terms of this article:</vt:lpstr>
      <vt:lpstr>Terms of this article:</vt:lpstr>
      <vt:lpstr>Terms of this article:</vt:lpstr>
      <vt:lpstr>Terms of this article:</vt:lpstr>
      <vt:lpstr>Terms of this article:</vt:lpstr>
      <vt:lpstr>Terms of this article:</vt:lpstr>
      <vt:lpstr>Terms of this article: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Alethea Yates</dc:creator>
  <cp:lastModifiedBy>Ledgister-Cummins, Autumn</cp:lastModifiedBy>
  <cp:revision>25</cp:revision>
  <dcterms:created xsi:type="dcterms:W3CDTF">2026-03-14T23:15:19Z</dcterms:created>
  <dcterms:modified xsi:type="dcterms:W3CDTF">2026-03-19T12:13:30Z</dcterms:modified>
</cp:coreProperties>
</file>