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6"/>
  </p:notesMasterIdLst>
  <p:sldIdLst>
    <p:sldId id="256" r:id="rId2"/>
    <p:sldId id="343" r:id="rId3"/>
    <p:sldId id="324" r:id="rId4"/>
    <p:sldId id="373" r:id="rId5"/>
    <p:sldId id="382" r:id="rId6"/>
    <p:sldId id="386" r:id="rId7"/>
    <p:sldId id="375" r:id="rId8"/>
    <p:sldId id="387" r:id="rId9"/>
    <p:sldId id="362" r:id="rId10"/>
    <p:sldId id="380" r:id="rId11"/>
    <p:sldId id="316" r:id="rId12"/>
    <p:sldId id="383" r:id="rId13"/>
    <p:sldId id="384" r:id="rId14"/>
    <p:sldId id="385" r:id="rId1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78174" autoAdjust="0"/>
  </p:normalViewPr>
  <p:slideViewPr>
    <p:cSldViewPr snapToGrid="0">
      <p:cViewPr varScale="1">
        <p:scale>
          <a:sx n="73" d="100"/>
          <a:sy n="73" d="100"/>
        </p:scale>
        <p:origin x="144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EC30E73-6627-407C-855B-DEFFE858A02D}" type="datetimeFigureOut">
              <a:rPr lang="en-US" smtClean="0"/>
              <a:pPr/>
              <a:t>3/19/2026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6569307-103D-4011-B988-BC2116C033BD}" type="slidenum">
              <a:rPr lang="en-US" smtClean="0"/>
              <a:pPr/>
              <a:t>‹#›</a:t>
            </a:fld>
            <a:endParaRPr lang="en-US"/>
          </a:p>
        </p:txBody>
      </p:sp>
    </p:spTree>
    <p:extLst>
      <p:ext uri="{BB962C8B-B14F-4D97-AF65-F5344CB8AC3E}">
        <p14:creationId xmlns:p14="http://schemas.microsoft.com/office/powerpoint/2010/main" val="415706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a:t>
            </a:fld>
            <a:endParaRPr lang="en-US"/>
          </a:p>
        </p:txBody>
      </p:sp>
    </p:spTree>
    <p:extLst>
      <p:ext uri="{BB962C8B-B14F-4D97-AF65-F5344CB8AC3E}">
        <p14:creationId xmlns:p14="http://schemas.microsoft.com/office/powerpoint/2010/main" val="16203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10</a:t>
            </a:fld>
            <a:endParaRPr lang="en-US"/>
          </a:p>
        </p:txBody>
      </p:sp>
    </p:spTree>
    <p:extLst>
      <p:ext uri="{BB962C8B-B14F-4D97-AF65-F5344CB8AC3E}">
        <p14:creationId xmlns:p14="http://schemas.microsoft.com/office/powerpoint/2010/main" val="183532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EXPLANATION: </a:t>
            </a:r>
            <a:r>
              <a:rPr lang="en-US" sz="1200" i="1" kern="1200" dirty="0">
                <a:solidFill>
                  <a:schemeClr val="tx1"/>
                </a:solidFill>
                <a:effectLst/>
                <a:latin typeface="+mn-lt"/>
                <a:ea typeface="+mn-ea"/>
                <a:cs typeface="+mn-cs"/>
              </a:rPr>
              <a:t>This article would amend the Zoning Map to identify 49 Elm Street as being designated in a Cottage Overlay District, should the prior article Cottage Overlay District be approved.  This article only requires a simple majority under State Laws promoting housing production. </a:t>
            </a:r>
            <a:endParaRPr lang="en-US" sz="1200" kern="1200" dirty="0">
              <a:solidFill>
                <a:schemeClr val="tx1"/>
              </a:solidFill>
              <a:effectLst/>
              <a:latin typeface="+mn-lt"/>
              <a:ea typeface="+mn-ea"/>
              <a:cs typeface="+mn-cs"/>
            </a:endParaRPr>
          </a:p>
          <a:p>
            <a:endParaRPr lang="en-US" dirty="0"/>
          </a:p>
          <a:p>
            <a:r>
              <a:rPr lang="en-US" dirty="0"/>
              <a:t>Zoning Map Amendment to apply COD to 49 Elm Street</a:t>
            </a:r>
          </a:p>
          <a:p>
            <a:endParaRPr lang="en-US" dirty="0"/>
          </a:p>
          <a:p>
            <a:r>
              <a:rPr lang="en-US" dirty="0"/>
              <a:t>Center of Town</a:t>
            </a:r>
          </a:p>
          <a:p>
            <a:r>
              <a:rPr lang="en-US" dirty="0"/>
              <a:t>Proposal initiated by a resident of town</a:t>
            </a:r>
          </a:p>
          <a:p>
            <a:r>
              <a:rPr lang="en-US" dirty="0"/>
              <a:t>Apply in other areas might have different density</a:t>
            </a:r>
          </a:p>
          <a:p>
            <a:endParaRPr lang="en-US" dirty="0"/>
          </a:p>
          <a:p>
            <a:r>
              <a:rPr lang="en-US" dirty="0"/>
              <a:t>Spot Zoning – reason: logic, considered broadly, serving public purpose</a:t>
            </a:r>
          </a:p>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11</a:t>
            </a:fld>
            <a:endParaRPr lang="en-US"/>
          </a:p>
        </p:txBody>
      </p:sp>
    </p:spTree>
    <p:extLst>
      <p:ext uri="{BB962C8B-B14F-4D97-AF65-F5344CB8AC3E}">
        <p14:creationId xmlns:p14="http://schemas.microsoft.com/office/powerpoint/2010/main" val="148439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ball fields</a:t>
            </a:r>
          </a:p>
          <a:p>
            <a:r>
              <a:rPr lang="en-US" sz="1200" b="0" i="0" u="none" strike="noStrike" kern="1200" dirty="0">
                <a:solidFill>
                  <a:schemeClr val="tx1"/>
                </a:solidFill>
                <a:effectLst/>
                <a:latin typeface="+mn-lt"/>
                <a:ea typeface="+mn-ea"/>
                <a:cs typeface="+mn-cs"/>
              </a:rPr>
              <a:t>the 1</a:t>
            </a:r>
            <a:r>
              <a:rPr lang="en-US" sz="1200" b="0" i="0" kern="1200" baseline="30000" dirty="0">
                <a:solidFill>
                  <a:schemeClr val="tx1"/>
                </a:solidFill>
                <a:effectLst/>
                <a:latin typeface="+mn-lt"/>
                <a:ea typeface="+mn-ea"/>
                <a:cs typeface="+mn-cs"/>
              </a:rPr>
              <a:t>st</a:t>
            </a:r>
            <a:r>
              <a:rPr lang="en-US" sz="1200" b="0" i="0" u="none" strike="noStrike" kern="1200" dirty="0">
                <a:solidFill>
                  <a:schemeClr val="tx1"/>
                </a:solidFill>
                <a:effectLst/>
                <a:latin typeface="+mn-lt"/>
                <a:ea typeface="+mn-ea"/>
                <a:cs typeface="+mn-cs"/>
              </a:rPr>
              <a:t> parish church/town common</a:t>
            </a:r>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12</a:t>
            </a:fld>
            <a:endParaRPr lang="en-US"/>
          </a:p>
        </p:txBody>
      </p:sp>
    </p:spTree>
    <p:extLst>
      <p:ext uri="{BB962C8B-B14F-4D97-AF65-F5344CB8AC3E}">
        <p14:creationId xmlns:p14="http://schemas.microsoft.com/office/powerpoint/2010/main" val="102446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13</a:t>
            </a:fld>
            <a:endParaRPr lang="en-US"/>
          </a:p>
        </p:txBody>
      </p:sp>
    </p:spTree>
    <p:extLst>
      <p:ext uri="{BB962C8B-B14F-4D97-AF65-F5344CB8AC3E}">
        <p14:creationId xmlns:p14="http://schemas.microsoft.com/office/powerpoint/2010/main" val="127176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14</a:t>
            </a:fld>
            <a:endParaRPr lang="en-US"/>
          </a:p>
        </p:txBody>
      </p:sp>
    </p:spTree>
    <p:extLst>
      <p:ext uri="{BB962C8B-B14F-4D97-AF65-F5344CB8AC3E}">
        <p14:creationId xmlns:p14="http://schemas.microsoft.com/office/powerpoint/2010/main" val="315603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Cottage Overlay District (COD) is to provide opportunities for compact and attainable housing that accommodates a range of residents at different life stages, including first-time homebuyers, families, and older adults wishing to age in place. It is intended to be applied to locations that are within walking distance of a range of shopping, local services or community venues and public transportation. This district promotes housing diversity and sustainable development.</a:t>
            </a:r>
          </a:p>
          <a:p>
            <a:endParaRPr lang="en-US" sz="1200" i="1" dirty="0">
              <a:solidFill>
                <a:srgbClr val="000000"/>
              </a:solidFill>
              <a:effectLst/>
              <a:latin typeface="Garamond" panose="02020404030301010803" pitchFamily="18" charset="0"/>
            </a:endParaRPr>
          </a:p>
          <a:p>
            <a:r>
              <a:rPr lang="en-US" sz="1200" i="1" dirty="0">
                <a:solidFill>
                  <a:srgbClr val="000000"/>
                </a:solidFill>
                <a:effectLst/>
                <a:latin typeface="Garamond" panose="02020404030301010803" pitchFamily="18" charset="0"/>
              </a:rPr>
              <a:t>https://</a:t>
            </a:r>
            <a:r>
              <a:rPr lang="en-US" sz="1200" i="1" dirty="0" err="1">
                <a:solidFill>
                  <a:srgbClr val="000000"/>
                </a:solidFill>
                <a:effectLst/>
                <a:latin typeface="Garamond" panose="02020404030301010803" pitchFamily="18" charset="0"/>
              </a:rPr>
              <a:t>www.mma.org</a:t>
            </a:r>
            <a:r>
              <a:rPr lang="en-US" sz="1200" i="1" dirty="0">
                <a:solidFill>
                  <a:srgbClr val="000000"/>
                </a:solidFill>
                <a:effectLst/>
                <a:latin typeface="Garamond" panose="02020404030301010803" pitchFamily="18" charset="0"/>
              </a:rPr>
              <a:t>/wp-content/uploads/2019/02/starter_homes_how_to_welcome_new_homeowners_annualmtg19.pdf</a:t>
            </a:r>
          </a:p>
          <a:p>
            <a:endParaRPr lang="en-US" sz="1200" i="1" dirty="0">
              <a:solidFill>
                <a:srgbClr val="000000"/>
              </a:solidFill>
              <a:effectLst/>
              <a:latin typeface="Garamond" panose="02020404030301010803" pitchFamily="18" charset="0"/>
            </a:endParaRPr>
          </a:p>
          <a:p>
            <a:endParaRPr lang="en-US" sz="1200" i="1" dirty="0">
              <a:solidFill>
                <a:srgbClr val="000000"/>
              </a:solidFill>
              <a:effectLst/>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C6569307-103D-4011-B988-BC2116C033BD}" type="slidenum">
              <a:rPr lang="en-US" smtClean="0"/>
              <a:pPr/>
              <a:t>2</a:t>
            </a:fld>
            <a:endParaRPr lang="en-US"/>
          </a:p>
        </p:txBody>
      </p:sp>
    </p:spTree>
    <p:extLst>
      <p:ext uri="{BB962C8B-B14F-4D97-AF65-F5344CB8AC3E}">
        <p14:creationId xmlns:p14="http://schemas.microsoft.com/office/powerpoint/2010/main" val="181700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Pine Hill Crossing (former Coast Guard Property):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max density is 6 units per acre.</a:t>
            </a:r>
          </a:p>
          <a:p>
            <a:r>
              <a:rPr lang="en-US" sz="1200" b="0" i="0" kern="1200" dirty="0">
                <a:solidFill>
                  <a:schemeClr val="tx1"/>
                </a:solidFill>
                <a:effectLst/>
                <a:latin typeface="+mn-lt"/>
                <a:ea typeface="+mn-ea"/>
                <a:cs typeface="+mn-cs"/>
              </a:rPr>
              <a:t>29 total units</a:t>
            </a:r>
          </a:p>
          <a:p>
            <a:r>
              <a:rPr lang="en-US" sz="1200" b="0" i="0" kern="1200" dirty="0">
                <a:solidFill>
                  <a:schemeClr val="tx1"/>
                </a:solidFill>
                <a:effectLst/>
                <a:latin typeface="+mn-lt"/>
                <a:ea typeface="+mn-ea"/>
                <a:cs typeface="+mn-cs"/>
              </a:rPr>
              <a:t>  26 are 3 BR</a:t>
            </a:r>
          </a:p>
          <a:p>
            <a:r>
              <a:rPr lang="en-US" sz="1200" b="0" i="0" kern="1200" dirty="0">
                <a:solidFill>
                  <a:schemeClr val="tx1"/>
                </a:solidFill>
                <a:effectLst/>
                <a:latin typeface="+mn-lt"/>
                <a:ea typeface="+mn-ea"/>
                <a:cs typeface="+mn-cs"/>
              </a:rPr>
              <a:t>  1 is 2 BR</a:t>
            </a:r>
          </a:p>
          <a:p>
            <a:r>
              <a:rPr lang="en-US" sz="1200" b="0" i="0" kern="1200" dirty="0">
                <a:solidFill>
                  <a:schemeClr val="tx1"/>
                </a:solidFill>
                <a:effectLst/>
                <a:latin typeface="+mn-lt"/>
                <a:ea typeface="+mn-ea"/>
                <a:cs typeface="+mn-cs"/>
              </a:rPr>
              <a:t>  2 are 1 BR.</a:t>
            </a:r>
          </a:p>
          <a:p>
            <a:r>
              <a:rPr lang="en-US" sz="1200" b="0" i="0" kern="1200" dirty="0">
                <a:solidFill>
                  <a:schemeClr val="tx1"/>
                </a:solidFill>
                <a:effectLst/>
                <a:latin typeface="+mn-lt"/>
                <a:ea typeface="+mn-ea"/>
                <a:cs typeface="+mn-cs"/>
              </a:rPr>
              <a:t>The 12 original ranches built in 1958 are 1,189 SF</a:t>
            </a:r>
          </a:p>
          <a:p>
            <a:r>
              <a:rPr lang="en-US" sz="1200" b="0" i="0" kern="1200" dirty="0">
                <a:solidFill>
                  <a:schemeClr val="tx1"/>
                </a:solidFill>
                <a:effectLst/>
                <a:latin typeface="+mn-lt"/>
                <a:ea typeface="+mn-ea"/>
                <a:cs typeface="+mn-cs"/>
              </a:rPr>
              <a:t>all but 1 are 3 BR (one was converted to 2 BR)</a:t>
            </a:r>
          </a:p>
          <a:p>
            <a:r>
              <a:rPr lang="en-US" sz="1200" b="0" i="0" kern="1200" dirty="0">
                <a:solidFill>
                  <a:schemeClr val="tx1"/>
                </a:solidFill>
                <a:effectLst/>
                <a:latin typeface="+mn-lt"/>
                <a:ea typeface="+mn-ea"/>
                <a:cs typeface="+mn-cs"/>
              </a:rPr>
              <a:t>15 of the 17 new units are 1,356 SF with 3 BRs.</a:t>
            </a:r>
          </a:p>
          <a:p>
            <a:r>
              <a:rPr lang="en-US" sz="1200" b="0" i="0" kern="1200" dirty="0">
                <a:solidFill>
                  <a:schemeClr val="tx1"/>
                </a:solidFill>
                <a:effectLst/>
                <a:latin typeface="+mn-lt"/>
                <a:ea typeface="+mn-ea"/>
                <a:cs typeface="+mn-cs"/>
              </a:rPr>
              <a:t>2 of the new units are 819 SF with 1 BR.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Other zoning parameters of interest: max unit size is capped at 1,500 SF; max height = 26’ and 2 stories</a:t>
            </a:r>
          </a:p>
          <a:p>
            <a:br>
              <a:rPr lang="en-US" sz="2800" dirty="0"/>
            </a:br>
            <a:endParaRPr lang="en-US" sz="2800" dirty="0">
              <a:solidFill>
                <a:srgbClr val="000000"/>
              </a:solidFill>
              <a:effectLst/>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C6569307-103D-4011-B988-BC2116C033BD}" type="slidenum">
              <a:rPr lang="en-US" smtClean="0"/>
              <a:pPr/>
              <a:t>3</a:t>
            </a:fld>
            <a:endParaRPr lang="en-US"/>
          </a:p>
        </p:txBody>
      </p:sp>
    </p:spTree>
    <p:extLst>
      <p:ext uri="{BB962C8B-B14F-4D97-AF65-F5344CB8AC3E}">
        <p14:creationId xmlns:p14="http://schemas.microsoft.com/office/powerpoint/2010/main" val="159487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Bedford is committed to ensuring that quality housing is accessible to people of all ages, abilities, and income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Units constructed or renovated specifically to be fully accessible shall meet ADA standards for accessible design.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Goal: trying to ensure the houses have a reasonable level of </a:t>
            </a:r>
            <a:r>
              <a:rPr lang="en-US" sz="1200" b="0" i="0" kern="1200" dirty="0" err="1">
                <a:solidFill>
                  <a:schemeClr val="tx1"/>
                </a:solidFill>
                <a:effectLst/>
                <a:latin typeface="+mn-lt"/>
                <a:ea typeface="+mn-ea"/>
                <a:cs typeface="+mn-cs"/>
              </a:rPr>
              <a:t>visitability</a:t>
            </a:r>
            <a:r>
              <a:rPr lang="en-US" sz="1200" b="0" i="0" kern="1200" dirty="0">
                <a:solidFill>
                  <a:schemeClr val="tx1"/>
                </a:solidFill>
                <a:effectLst/>
                <a:latin typeface="+mn-lt"/>
                <a:ea typeface="+mn-ea"/>
                <a:cs typeface="+mn-cs"/>
              </a:rPr>
              <a:t> and adaptability for people with mobility difficulties</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rule about the minimum number of inches from the ground next to the foundation to the bottom of the siding:</a:t>
            </a: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Section R317.1 of the 10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edition of the MA State Building Code.  It used to be 8” but referencing it just now, it is 6”.  When referencing this section it states protection of wood and wood-based products from decay shall be done in 9 situations and number 6 reads:</a:t>
            </a:r>
          </a:p>
          <a:p>
            <a:r>
              <a:rPr lang="en-US" sz="1200" b="0" i="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Wood siding, sheathing and wall framing on the exterior of a building having clearance of less than 6” from the ground or less than 2” measured vertically from concrete steps, porch slabs, patio slabs and similar horizontal surfaces exposed to the weather.</a:t>
            </a:r>
            <a:endParaRPr lang="en-US" sz="1200" b="0" i="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to reduce the risk of insect penetration. feasible to have one step and a slightly raised landing area accessed by a slightly sloped path</a:t>
            </a:r>
          </a:p>
          <a:p>
            <a:r>
              <a:rPr lang="en-US" sz="1200" b="0" i="0" u="none" strike="noStrike" kern="1200" dirty="0">
                <a:solidFill>
                  <a:schemeClr val="tx1"/>
                </a:solidFill>
                <a:effectLst/>
                <a:latin typeface="+mn-lt"/>
                <a:ea typeface="+mn-ea"/>
                <a:cs typeface="+mn-cs"/>
              </a:rPr>
              <a:t>landing could just be a concrete slab setbacks for landings reduced (if they were near the perimeter of the lot)</a:t>
            </a:r>
          </a:p>
          <a:p>
            <a:r>
              <a:rPr lang="en-US" sz="1200" b="0" i="0" u="none" strike="noStrike" kern="1200" dirty="0">
                <a:solidFill>
                  <a:schemeClr val="tx1"/>
                </a:solidFill>
                <a:effectLst/>
                <a:latin typeface="+mn-lt"/>
                <a:ea typeface="+mn-ea"/>
                <a:cs typeface="+mn-cs"/>
              </a:rPr>
              <a:t>also have the waiver provision for the step rule if there were difficulties in a particular case</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569307-103D-4011-B988-BC2116C033BD}" type="slidenum">
              <a:rPr lang="en-US" smtClean="0"/>
              <a:pPr/>
              <a:t>4</a:t>
            </a:fld>
            <a:endParaRPr lang="en-US"/>
          </a:p>
        </p:txBody>
      </p:sp>
    </p:spTree>
    <p:extLst>
      <p:ext uri="{BB962C8B-B14F-4D97-AF65-F5344CB8AC3E}">
        <p14:creationId xmlns:p14="http://schemas.microsoft.com/office/powerpoint/2010/main" val="149344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EA09-69DD-D297-7B1F-C1A586E86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87AE4-2A80-6CFB-11CD-184A23B90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2B876-6004-D6DC-EA04-089D26F1BBD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Sustainable Development. Cottage Home Projects should incorporate best practices in energy efficiency, environmental protection and stormwater management, as well as Low Impact Development site design components. At a minimum, each Cottage Home Project shall satisfy at least two of the following sustainable development standards, provided that other comparably sustainable standards may be substituted upon approval of the Planning Board in its review for Site Plan Approval</a:t>
            </a:r>
            <a:endParaRPr lang="en-US" dirty="0"/>
          </a:p>
        </p:txBody>
      </p:sp>
      <p:sp>
        <p:nvSpPr>
          <p:cNvPr id="4" name="Slide Number Placeholder 3">
            <a:extLst>
              <a:ext uri="{FF2B5EF4-FFF2-40B4-BE49-F238E27FC236}">
                <a16:creationId xmlns:a16="http://schemas.microsoft.com/office/drawing/2014/main" id="{B8272E87-6E85-F0D8-7EAD-FC07C40F4BE5}"/>
              </a:ext>
            </a:extLst>
          </p:cNvPr>
          <p:cNvSpPr>
            <a:spLocks noGrp="1"/>
          </p:cNvSpPr>
          <p:nvPr>
            <p:ph type="sldNum" sz="quarter" idx="5"/>
          </p:nvPr>
        </p:nvSpPr>
        <p:spPr/>
        <p:txBody>
          <a:bodyPr/>
          <a:lstStyle/>
          <a:p>
            <a:fld id="{C6569307-103D-4011-B988-BC2116C033BD}" type="slidenum">
              <a:rPr lang="en-US" smtClean="0"/>
              <a:pPr/>
              <a:t>5</a:t>
            </a:fld>
            <a:endParaRPr lang="en-US"/>
          </a:p>
        </p:txBody>
      </p:sp>
    </p:spTree>
    <p:extLst>
      <p:ext uri="{BB962C8B-B14F-4D97-AF65-F5344CB8AC3E}">
        <p14:creationId xmlns:p14="http://schemas.microsoft.com/office/powerpoint/2010/main" val="206599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F2C1B-060F-C767-6B5C-59EB0E210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0192D-C2FE-A0F8-8F15-42FCA185F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B5451-C35C-F0C0-6612-9662BFAC6F8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Sustainable Development. Cottage Home Projects should incorporate best practices in energy efficiency, environmental protection and stormwater management, as well as Low Impact Development site design components. At a minimum, each Cottage Home Project shall satisfy at least two of the following sustainable development standards, provided that other comparably sustainable standards may be substituted upon approval of the Planning Board in its review for Site Plan Approval</a:t>
            </a:r>
            <a:endParaRPr lang="en-US" dirty="0"/>
          </a:p>
        </p:txBody>
      </p:sp>
      <p:sp>
        <p:nvSpPr>
          <p:cNvPr id="4" name="Slide Number Placeholder 3">
            <a:extLst>
              <a:ext uri="{FF2B5EF4-FFF2-40B4-BE49-F238E27FC236}">
                <a16:creationId xmlns:a16="http://schemas.microsoft.com/office/drawing/2014/main" id="{A2620ADF-EFEE-B072-810C-A02FF31BE2C9}"/>
              </a:ext>
            </a:extLst>
          </p:cNvPr>
          <p:cNvSpPr>
            <a:spLocks noGrp="1"/>
          </p:cNvSpPr>
          <p:nvPr>
            <p:ph type="sldNum" sz="quarter" idx="5"/>
          </p:nvPr>
        </p:nvSpPr>
        <p:spPr/>
        <p:txBody>
          <a:bodyPr/>
          <a:lstStyle/>
          <a:p>
            <a:fld id="{C6569307-103D-4011-B988-BC2116C033BD}" type="slidenum">
              <a:rPr lang="en-US" smtClean="0"/>
              <a:pPr/>
              <a:t>6</a:t>
            </a:fld>
            <a:endParaRPr lang="en-US"/>
          </a:p>
        </p:txBody>
      </p:sp>
    </p:spTree>
    <p:extLst>
      <p:ext uri="{BB962C8B-B14F-4D97-AF65-F5344CB8AC3E}">
        <p14:creationId xmlns:p14="http://schemas.microsoft.com/office/powerpoint/2010/main" val="188902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7</a:t>
            </a:fld>
            <a:endParaRPr lang="en-US"/>
          </a:p>
        </p:txBody>
      </p:sp>
    </p:spTree>
    <p:extLst>
      <p:ext uri="{BB962C8B-B14F-4D97-AF65-F5344CB8AC3E}">
        <p14:creationId xmlns:p14="http://schemas.microsoft.com/office/powerpoint/2010/main" val="99392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14CA7-3707-F584-3755-820467611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8B7AB-A449-DCAC-D347-2CF924EC4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82D17-BF9E-B0C2-A814-9AC5AF79C8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9DFDB-AB06-B164-6290-727F50F61785}"/>
              </a:ext>
            </a:extLst>
          </p:cNvPr>
          <p:cNvSpPr>
            <a:spLocks noGrp="1"/>
          </p:cNvSpPr>
          <p:nvPr>
            <p:ph type="sldNum" sz="quarter" idx="5"/>
          </p:nvPr>
        </p:nvSpPr>
        <p:spPr/>
        <p:txBody>
          <a:bodyPr/>
          <a:lstStyle/>
          <a:p>
            <a:fld id="{C6569307-103D-4011-B988-BC2116C033BD}" type="slidenum">
              <a:rPr lang="en-US" smtClean="0"/>
              <a:pPr/>
              <a:t>8</a:t>
            </a:fld>
            <a:endParaRPr lang="en-US"/>
          </a:p>
        </p:txBody>
      </p:sp>
    </p:spTree>
    <p:extLst>
      <p:ext uri="{BB962C8B-B14F-4D97-AF65-F5344CB8AC3E}">
        <p14:creationId xmlns:p14="http://schemas.microsoft.com/office/powerpoint/2010/main" val="14012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Normal Height:  3 stories / 35 feet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MBTA Housing: 15 units / acre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Preexisting residential structures shall not be subject to setback and height requirements of Table 11.7-1 but shall comply with lot area, density, and unit size requirements.</a:t>
            </a:r>
            <a:r>
              <a:rPr lang="en-US" dirty="0">
                <a:effectLst/>
              </a:rPr>
              <a:t> </a:t>
            </a:r>
            <a:br>
              <a:rPr lang="en-US" dirty="0">
                <a:effectLst/>
              </a:rPr>
            </a:br>
            <a:br>
              <a:rPr lang="en-US" dirty="0">
                <a:effectLst/>
              </a:rPr>
            </a:br>
            <a:r>
              <a:rPr lang="en-US" sz="1200" kern="1200" dirty="0">
                <a:solidFill>
                  <a:schemeClr val="tx1"/>
                </a:solidFill>
                <a:effectLst/>
                <a:latin typeface="+mn-lt"/>
                <a:ea typeface="+mn-ea"/>
                <a:cs typeface="+mn-cs"/>
              </a:rPr>
              <a:t>Unenclosed entry stairs and landings shall have a minimum Side Yard Setback of 10 feet.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kern="1200" dirty="0">
                <a:solidFill>
                  <a:schemeClr val="tx1"/>
                </a:solidFill>
                <a:effectLst/>
                <a:latin typeface="+mn-lt"/>
                <a:ea typeface="+mn-ea"/>
                <a:cs typeface="+mn-cs"/>
              </a:rPr>
              <a:t>Unenclosed entry stairs and landings shall have a minimum Rear Yard Setback of 10 feet.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569307-103D-4011-B988-BC2116C033BD}" type="slidenum">
              <a:rPr lang="en-US" smtClean="0"/>
              <a:pPr/>
              <a:t>9</a:t>
            </a:fld>
            <a:endParaRPr lang="en-US"/>
          </a:p>
        </p:txBody>
      </p:sp>
    </p:spTree>
    <p:extLst>
      <p:ext uri="{BB962C8B-B14F-4D97-AF65-F5344CB8AC3E}">
        <p14:creationId xmlns:p14="http://schemas.microsoft.com/office/powerpoint/2010/main" val="386109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4318-0C1C-73B4-11F6-667A7E6607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580B01-B351-0C74-BA51-043380DFD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AFE90-0794-54E1-705A-1E157BAA5354}"/>
              </a:ext>
            </a:extLst>
          </p:cNvPr>
          <p:cNvSpPr>
            <a:spLocks noGrp="1"/>
          </p:cNvSpPr>
          <p:nvPr>
            <p:ph type="dt" sz="half" idx="10"/>
          </p:nvPr>
        </p:nvSpPr>
        <p:spPr/>
        <p:txBody>
          <a:bodyPr/>
          <a:lstStyle/>
          <a:p>
            <a:fld id="{300B5544-8915-4AA3-BA55-9428E0AD83C0}" type="datetime1">
              <a:rPr lang="en-US" smtClean="0"/>
              <a:t>3/19/2026</a:t>
            </a:fld>
            <a:endParaRPr lang="en-US"/>
          </a:p>
        </p:txBody>
      </p:sp>
      <p:sp>
        <p:nvSpPr>
          <p:cNvPr id="5" name="Footer Placeholder 4">
            <a:extLst>
              <a:ext uri="{FF2B5EF4-FFF2-40B4-BE49-F238E27FC236}">
                <a16:creationId xmlns:a16="http://schemas.microsoft.com/office/drawing/2014/main" id="{FFC25796-8919-3353-EA9A-1E07376D5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67C8-E12C-4116-BF0F-C0504528B7D3}"/>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313765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E572-88A9-767F-4939-569C8A10C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18D0B-736D-57E9-D576-A409CD45D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00CA5-993C-3FF8-95BC-E45E193C85A7}"/>
              </a:ext>
            </a:extLst>
          </p:cNvPr>
          <p:cNvSpPr>
            <a:spLocks noGrp="1"/>
          </p:cNvSpPr>
          <p:nvPr>
            <p:ph type="dt" sz="half" idx="10"/>
          </p:nvPr>
        </p:nvSpPr>
        <p:spPr/>
        <p:txBody>
          <a:bodyPr/>
          <a:lstStyle/>
          <a:p>
            <a:fld id="{7BB9382D-AF37-4CC5-8349-E55CA812F55A}" type="datetime1">
              <a:rPr lang="en-US" smtClean="0"/>
              <a:t>3/19/2026</a:t>
            </a:fld>
            <a:endParaRPr lang="en-US"/>
          </a:p>
        </p:txBody>
      </p:sp>
      <p:sp>
        <p:nvSpPr>
          <p:cNvPr id="5" name="Footer Placeholder 4">
            <a:extLst>
              <a:ext uri="{FF2B5EF4-FFF2-40B4-BE49-F238E27FC236}">
                <a16:creationId xmlns:a16="http://schemas.microsoft.com/office/drawing/2014/main" id="{D2CF6C6E-C18F-B389-45AE-2543CFAAA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B2AFE-710C-58D7-C246-4E2870586FC5}"/>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96385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B1419-0EDD-DACB-4CAE-F724BB550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3C6A3-6EC6-02C9-6E16-76FB908CE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04FB2-87DB-FEFD-A8EE-23F21B6B5C80}"/>
              </a:ext>
            </a:extLst>
          </p:cNvPr>
          <p:cNvSpPr>
            <a:spLocks noGrp="1"/>
          </p:cNvSpPr>
          <p:nvPr>
            <p:ph type="dt" sz="half" idx="10"/>
          </p:nvPr>
        </p:nvSpPr>
        <p:spPr/>
        <p:txBody>
          <a:bodyPr/>
          <a:lstStyle/>
          <a:p>
            <a:fld id="{DB65A787-D808-4CAF-BD2D-6F198CF0F339}" type="datetime1">
              <a:rPr lang="en-US" smtClean="0"/>
              <a:t>3/19/2026</a:t>
            </a:fld>
            <a:endParaRPr lang="en-US"/>
          </a:p>
        </p:txBody>
      </p:sp>
      <p:sp>
        <p:nvSpPr>
          <p:cNvPr id="5" name="Footer Placeholder 4">
            <a:extLst>
              <a:ext uri="{FF2B5EF4-FFF2-40B4-BE49-F238E27FC236}">
                <a16:creationId xmlns:a16="http://schemas.microsoft.com/office/drawing/2014/main" id="{FF0FF268-8E59-8E84-B7EA-7BAD35527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DF514-5E3D-F74E-B4AE-E6D8D471AB8D}"/>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7594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823C-5D0F-C75B-C9CF-3FAA4D550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1B3FF-4EBB-ADBC-686F-0FC287C90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B2618-7449-9C83-2F04-2A3ACA29EB10}"/>
              </a:ext>
            </a:extLst>
          </p:cNvPr>
          <p:cNvSpPr>
            <a:spLocks noGrp="1"/>
          </p:cNvSpPr>
          <p:nvPr>
            <p:ph type="dt" sz="half" idx="10"/>
          </p:nvPr>
        </p:nvSpPr>
        <p:spPr/>
        <p:txBody>
          <a:bodyPr/>
          <a:lstStyle/>
          <a:p>
            <a:fld id="{E79D7C2B-494B-4D52-B36B-EB6EC8B6A886}" type="datetime1">
              <a:rPr lang="en-US" smtClean="0"/>
              <a:t>3/19/2026</a:t>
            </a:fld>
            <a:endParaRPr lang="en-US"/>
          </a:p>
        </p:txBody>
      </p:sp>
      <p:sp>
        <p:nvSpPr>
          <p:cNvPr id="5" name="Footer Placeholder 4">
            <a:extLst>
              <a:ext uri="{FF2B5EF4-FFF2-40B4-BE49-F238E27FC236}">
                <a16:creationId xmlns:a16="http://schemas.microsoft.com/office/drawing/2014/main" id="{AEAF9F21-9E61-B0A5-4479-2FC430E25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76535-2ABC-770A-0177-A984F3935633}"/>
              </a:ext>
            </a:extLst>
          </p:cNvPr>
          <p:cNvSpPr>
            <a:spLocks noGrp="1"/>
          </p:cNvSpPr>
          <p:nvPr>
            <p:ph type="sldNum" sz="quarter" idx="12"/>
          </p:nvPr>
        </p:nvSpPr>
        <p:spPr/>
        <p:txBody>
          <a:bodyPr/>
          <a:lstStyle/>
          <a:p>
            <a:fld id="{19886E9A-2819-4387-815D-E34932DB9B4A}" type="slidenum">
              <a:rPr lang="en-US" smtClean="0"/>
              <a:pPr/>
              <a:t>‹#›</a:t>
            </a:fld>
            <a:endParaRPr lang="en-US" dirty="0"/>
          </a:p>
        </p:txBody>
      </p:sp>
    </p:spTree>
    <p:extLst>
      <p:ext uri="{BB962C8B-B14F-4D97-AF65-F5344CB8AC3E}">
        <p14:creationId xmlns:p14="http://schemas.microsoft.com/office/powerpoint/2010/main" val="35147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2F47-06D7-17AB-5835-415B9BAC3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564EC-1E96-243C-F760-DDB766F5EE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0886A-507B-CD56-4190-EE2FF56985F9}"/>
              </a:ext>
            </a:extLst>
          </p:cNvPr>
          <p:cNvSpPr>
            <a:spLocks noGrp="1"/>
          </p:cNvSpPr>
          <p:nvPr>
            <p:ph type="dt" sz="half" idx="10"/>
          </p:nvPr>
        </p:nvSpPr>
        <p:spPr/>
        <p:txBody>
          <a:bodyPr/>
          <a:lstStyle/>
          <a:p>
            <a:fld id="{0516DED7-0443-4119-B964-B9998CE8EDC3}" type="datetime1">
              <a:rPr lang="en-US" smtClean="0"/>
              <a:t>3/19/2026</a:t>
            </a:fld>
            <a:endParaRPr lang="en-US"/>
          </a:p>
        </p:txBody>
      </p:sp>
      <p:sp>
        <p:nvSpPr>
          <p:cNvPr id="5" name="Footer Placeholder 4">
            <a:extLst>
              <a:ext uri="{FF2B5EF4-FFF2-40B4-BE49-F238E27FC236}">
                <a16:creationId xmlns:a16="http://schemas.microsoft.com/office/drawing/2014/main" id="{6A735EC6-A599-82B3-B8B6-0EFC5C648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129ED-D2D3-AFD8-3CCD-82FF1920AB28}"/>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419920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2F95-6C92-2EE5-2C6D-83AEF5B24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E7990-6099-057B-DD32-AB8CD3269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060BC-E74F-E762-EA1B-62A32C563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4E153-7862-F410-90F2-FA7C40129C8F}"/>
              </a:ext>
            </a:extLst>
          </p:cNvPr>
          <p:cNvSpPr>
            <a:spLocks noGrp="1"/>
          </p:cNvSpPr>
          <p:nvPr>
            <p:ph type="dt" sz="half" idx="10"/>
          </p:nvPr>
        </p:nvSpPr>
        <p:spPr/>
        <p:txBody>
          <a:bodyPr/>
          <a:lstStyle/>
          <a:p>
            <a:fld id="{0D542761-A29D-49A0-9049-2941FE985E31}" type="datetime1">
              <a:rPr lang="en-US" smtClean="0"/>
              <a:t>3/19/2026</a:t>
            </a:fld>
            <a:endParaRPr lang="en-US"/>
          </a:p>
        </p:txBody>
      </p:sp>
      <p:sp>
        <p:nvSpPr>
          <p:cNvPr id="6" name="Footer Placeholder 5">
            <a:extLst>
              <a:ext uri="{FF2B5EF4-FFF2-40B4-BE49-F238E27FC236}">
                <a16:creationId xmlns:a16="http://schemas.microsoft.com/office/drawing/2014/main" id="{F08848EF-BB3C-EAFE-7252-14C47E116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EBB2A-3BD1-D163-DB95-47FD77C504EE}"/>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399787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EA2A-3F6C-4B55-3861-237A335A47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CB7A9-3AEA-B173-7802-0B241CDF7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AC333-4718-C4E1-9FD6-1CDFD24CE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BAA04-B480-114F-13C6-6D6DC33CD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8EECB-1519-2971-F8F5-027E14DDF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4A40D9-EF68-DC52-5ED5-E0DEF1005E6A}"/>
              </a:ext>
            </a:extLst>
          </p:cNvPr>
          <p:cNvSpPr>
            <a:spLocks noGrp="1"/>
          </p:cNvSpPr>
          <p:nvPr>
            <p:ph type="dt" sz="half" idx="10"/>
          </p:nvPr>
        </p:nvSpPr>
        <p:spPr/>
        <p:txBody>
          <a:bodyPr/>
          <a:lstStyle/>
          <a:p>
            <a:fld id="{3C6C7A2A-A30F-4E8A-A3B4-8406B1327AC5}" type="datetime1">
              <a:rPr lang="en-US" smtClean="0"/>
              <a:t>3/19/2026</a:t>
            </a:fld>
            <a:endParaRPr lang="en-US"/>
          </a:p>
        </p:txBody>
      </p:sp>
      <p:sp>
        <p:nvSpPr>
          <p:cNvPr id="8" name="Footer Placeholder 7">
            <a:extLst>
              <a:ext uri="{FF2B5EF4-FFF2-40B4-BE49-F238E27FC236}">
                <a16:creationId xmlns:a16="http://schemas.microsoft.com/office/drawing/2014/main" id="{13AC0DA4-1ECD-8295-32F4-93F8755A1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7D256-ED5F-46C5-B292-22B0F237FD77}"/>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752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E66B-E623-0510-220D-6D2DD3FC5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F1A60-CCE5-3BA8-55EF-7D7011DAA3E9}"/>
              </a:ext>
            </a:extLst>
          </p:cNvPr>
          <p:cNvSpPr>
            <a:spLocks noGrp="1"/>
          </p:cNvSpPr>
          <p:nvPr>
            <p:ph type="dt" sz="half" idx="10"/>
          </p:nvPr>
        </p:nvSpPr>
        <p:spPr/>
        <p:txBody>
          <a:bodyPr/>
          <a:lstStyle/>
          <a:p>
            <a:fld id="{ECE81DD5-FBB6-4090-BBEF-57144F1AD72E}" type="datetime1">
              <a:rPr lang="en-US" smtClean="0"/>
              <a:t>3/19/2026</a:t>
            </a:fld>
            <a:endParaRPr lang="en-US"/>
          </a:p>
        </p:txBody>
      </p:sp>
      <p:sp>
        <p:nvSpPr>
          <p:cNvPr id="4" name="Footer Placeholder 3">
            <a:extLst>
              <a:ext uri="{FF2B5EF4-FFF2-40B4-BE49-F238E27FC236}">
                <a16:creationId xmlns:a16="http://schemas.microsoft.com/office/drawing/2014/main" id="{3642C1ED-418B-83D0-3F8F-F16499124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B406A-4809-F007-7F29-D40A1D504E4E}"/>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389243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0364C-095E-58AF-A5A1-BE87FF6DA705}"/>
              </a:ext>
            </a:extLst>
          </p:cNvPr>
          <p:cNvSpPr>
            <a:spLocks noGrp="1"/>
          </p:cNvSpPr>
          <p:nvPr>
            <p:ph type="dt" sz="half" idx="10"/>
          </p:nvPr>
        </p:nvSpPr>
        <p:spPr/>
        <p:txBody>
          <a:bodyPr/>
          <a:lstStyle/>
          <a:p>
            <a:fld id="{94DB3372-7CA6-4EF5-B414-A0FEBB9CDE9B}" type="datetime1">
              <a:rPr lang="en-US" smtClean="0"/>
              <a:t>3/19/2026</a:t>
            </a:fld>
            <a:endParaRPr lang="en-US"/>
          </a:p>
        </p:txBody>
      </p:sp>
      <p:sp>
        <p:nvSpPr>
          <p:cNvPr id="3" name="Footer Placeholder 2">
            <a:extLst>
              <a:ext uri="{FF2B5EF4-FFF2-40B4-BE49-F238E27FC236}">
                <a16:creationId xmlns:a16="http://schemas.microsoft.com/office/drawing/2014/main" id="{F214195E-78A8-38E6-F14C-26E17C4F8E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5A6FF-95A6-BABB-3712-9E5654D79735}"/>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248062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D9E9-0577-EEAB-32F8-BF94FA172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089290-A7F6-30D4-7D88-D8C16E4B1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1A90A-9E82-7301-8E6D-F78CA553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E4CFE-8E1F-C727-7A03-509087AA35DE}"/>
              </a:ext>
            </a:extLst>
          </p:cNvPr>
          <p:cNvSpPr>
            <a:spLocks noGrp="1"/>
          </p:cNvSpPr>
          <p:nvPr>
            <p:ph type="dt" sz="half" idx="10"/>
          </p:nvPr>
        </p:nvSpPr>
        <p:spPr/>
        <p:txBody>
          <a:bodyPr/>
          <a:lstStyle/>
          <a:p>
            <a:fld id="{83F3CE07-5599-48E5-9E03-B238490F2A8A}" type="datetime1">
              <a:rPr lang="en-US" smtClean="0"/>
              <a:t>3/19/2026</a:t>
            </a:fld>
            <a:endParaRPr lang="en-US"/>
          </a:p>
        </p:txBody>
      </p:sp>
      <p:sp>
        <p:nvSpPr>
          <p:cNvPr id="6" name="Footer Placeholder 5">
            <a:extLst>
              <a:ext uri="{FF2B5EF4-FFF2-40B4-BE49-F238E27FC236}">
                <a16:creationId xmlns:a16="http://schemas.microsoft.com/office/drawing/2014/main" id="{D88EBE42-5DAB-5F6D-C636-1F64F1B279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5CEF4-8B46-A310-F3A6-4F7E007E235F}"/>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96722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87A5-22AF-E85A-2A11-EB844180D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4EB9EC-E712-5A99-DF50-B754765F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DB461-5C7D-4669-DEB3-76FC559FD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9525D-6A27-3272-A08F-DF36738F6726}"/>
              </a:ext>
            </a:extLst>
          </p:cNvPr>
          <p:cNvSpPr>
            <a:spLocks noGrp="1"/>
          </p:cNvSpPr>
          <p:nvPr>
            <p:ph type="dt" sz="half" idx="10"/>
          </p:nvPr>
        </p:nvSpPr>
        <p:spPr/>
        <p:txBody>
          <a:bodyPr/>
          <a:lstStyle/>
          <a:p>
            <a:fld id="{2010C92C-C20C-43CB-AE3C-8CFA8F28CB7D}" type="datetime1">
              <a:rPr lang="en-US" smtClean="0"/>
              <a:t>3/19/2026</a:t>
            </a:fld>
            <a:endParaRPr lang="en-US"/>
          </a:p>
        </p:txBody>
      </p:sp>
      <p:sp>
        <p:nvSpPr>
          <p:cNvPr id="6" name="Footer Placeholder 5">
            <a:extLst>
              <a:ext uri="{FF2B5EF4-FFF2-40B4-BE49-F238E27FC236}">
                <a16:creationId xmlns:a16="http://schemas.microsoft.com/office/drawing/2014/main" id="{34024E45-A7FB-A4A7-6A99-E68D69FF3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C6474-781B-83E3-9800-E6BC32FD22E9}"/>
              </a:ext>
            </a:extLst>
          </p:cNvPr>
          <p:cNvSpPr>
            <a:spLocks noGrp="1"/>
          </p:cNvSpPr>
          <p:nvPr>
            <p:ph type="sldNum" sz="quarter" idx="12"/>
          </p:nvPr>
        </p:nvSpPr>
        <p:spPr/>
        <p:txBody>
          <a:bodyPr/>
          <a:lstStyle/>
          <a:p>
            <a:fld id="{19886E9A-2819-4387-815D-E34932DB9B4A}" type="slidenum">
              <a:rPr lang="en-US" smtClean="0"/>
              <a:pPr/>
              <a:t>‹#›</a:t>
            </a:fld>
            <a:endParaRPr lang="en-US"/>
          </a:p>
        </p:txBody>
      </p:sp>
    </p:spTree>
    <p:extLst>
      <p:ext uri="{BB962C8B-B14F-4D97-AF65-F5344CB8AC3E}">
        <p14:creationId xmlns:p14="http://schemas.microsoft.com/office/powerpoint/2010/main" val="51320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B67E5-8259-935D-396E-6AEC80834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35373-4331-5990-E1A7-B3CC8CEF8C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8C18-A332-C0CA-EA6C-78B9450E0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3656-A727-4AA1-9EBC-D2F9CC8559EA}" type="datetime1">
              <a:rPr lang="en-US" smtClean="0"/>
              <a:t>3/19/2026</a:t>
            </a:fld>
            <a:endParaRPr lang="en-US"/>
          </a:p>
        </p:txBody>
      </p:sp>
      <p:sp>
        <p:nvSpPr>
          <p:cNvPr id="5" name="Footer Placeholder 4">
            <a:extLst>
              <a:ext uri="{FF2B5EF4-FFF2-40B4-BE49-F238E27FC236}">
                <a16:creationId xmlns:a16="http://schemas.microsoft.com/office/drawing/2014/main" id="{D7E2B8A4-D9A5-F29D-C239-01112A9B3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15B8F7-F1C2-8169-E575-3284FA5B0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886E9A-2819-4387-815D-E34932DB9B4A}" type="slidenum">
              <a:rPr lang="en-US" smtClean="0"/>
              <a:pPr/>
              <a:t>‹#›</a:t>
            </a:fld>
            <a:endParaRPr lang="en-US"/>
          </a:p>
        </p:txBody>
      </p:sp>
    </p:spTree>
    <p:extLst>
      <p:ext uri="{BB962C8B-B14F-4D97-AF65-F5344CB8AC3E}">
        <p14:creationId xmlns:p14="http://schemas.microsoft.com/office/powerpoint/2010/main" val="130405877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4909"/>
            <a:ext cx="10668000" cy="1646302"/>
          </a:xfrm>
        </p:spPr>
        <p:txBody>
          <a:bodyPr>
            <a:noAutofit/>
          </a:bodyPr>
          <a:lstStyle/>
          <a:p>
            <a:r>
              <a:rPr lang="en-US" dirty="0">
                <a:latin typeface="Palatino Linotype" panose="02040502050505030304" pitchFamily="18" charset="0"/>
              </a:rPr>
              <a:t>Zoning Bylaw Amendment –</a:t>
            </a:r>
            <a:br>
              <a:rPr lang="en-US" dirty="0">
                <a:latin typeface="Palatino Linotype" panose="02040502050505030304" pitchFamily="18" charset="0"/>
              </a:rPr>
            </a:br>
            <a:r>
              <a:rPr lang="en-US" dirty="0">
                <a:latin typeface="Palatino Linotype" panose="02040502050505030304" pitchFamily="18" charset="0"/>
              </a:rPr>
              <a:t> Cottage Overlay District</a:t>
            </a:r>
          </a:p>
        </p:txBody>
      </p:sp>
      <p:pic>
        <p:nvPicPr>
          <p:cNvPr id="4" name="Picture 3">
            <a:extLst>
              <a:ext uri="{FF2B5EF4-FFF2-40B4-BE49-F238E27FC236}">
                <a16:creationId xmlns:a16="http://schemas.microsoft.com/office/drawing/2014/main" id="{0C200002-871A-A79A-9F6A-0EF518104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6596" y="270604"/>
            <a:ext cx="1498017" cy="1498017"/>
          </a:xfrm>
          <a:prstGeom prst="rect">
            <a:avLst/>
          </a:prstGeom>
        </p:spPr>
      </p:pic>
      <p:sp>
        <p:nvSpPr>
          <p:cNvPr id="6" name="Title 1">
            <a:extLst>
              <a:ext uri="{FF2B5EF4-FFF2-40B4-BE49-F238E27FC236}">
                <a16:creationId xmlns:a16="http://schemas.microsoft.com/office/drawing/2014/main" id="{38864B13-0832-D03E-D4F1-64CE5DBBFD59}"/>
              </a:ext>
            </a:extLst>
          </p:cNvPr>
          <p:cNvSpPr txBox="1">
            <a:spLocks/>
          </p:cNvSpPr>
          <p:nvPr/>
        </p:nvSpPr>
        <p:spPr>
          <a:xfrm>
            <a:off x="-2116874" y="60763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
        <p:nvSpPr>
          <p:cNvPr id="11" name="Rectangle 10">
            <a:extLst>
              <a:ext uri="{FF2B5EF4-FFF2-40B4-BE49-F238E27FC236}">
                <a16:creationId xmlns:a16="http://schemas.microsoft.com/office/drawing/2014/main" id="{27F089CD-273A-09CE-4D1D-AD95C4B19FCA}"/>
              </a:ext>
            </a:extLst>
          </p:cNvPr>
          <p:cNvSpPr/>
          <p:nvPr/>
        </p:nvSpPr>
        <p:spPr>
          <a:xfrm>
            <a:off x="0" y="1933201"/>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12" name="Rectangle 11">
            <a:extLst>
              <a:ext uri="{FF2B5EF4-FFF2-40B4-BE49-F238E27FC236}">
                <a16:creationId xmlns:a16="http://schemas.microsoft.com/office/drawing/2014/main" id="{23B2B4C3-9C79-80A7-8297-A685D0658C8C}"/>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Tree>
    <p:extLst>
      <p:ext uri="{BB962C8B-B14F-4D97-AF65-F5344CB8AC3E}">
        <p14:creationId xmlns:p14="http://schemas.microsoft.com/office/powerpoint/2010/main" val="233904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AAA7-16B0-1F21-7214-C362FB43E9F3}"/>
              </a:ext>
            </a:extLst>
          </p:cNvPr>
          <p:cNvSpPr>
            <a:spLocks noGrp="1"/>
          </p:cNvSpPr>
          <p:nvPr>
            <p:ph type="title"/>
          </p:nvPr>
        </p:nvSpPr>
        <p:spPr>
          <a:xfrm>
            <a:off x="4259955" y="192488"/>
            <a:ext cx="10515600" cy="862468"/>
          </a:xfrm>
        </p:spPr>
        <p:txBody>
          <a:bodyPr>
            <a:normAutofit/>
          </a:bodyPr>
          <a:lstStyle/>
          <a:p>
            <a:pPr algn="ctr"/>
            <a:r>
              <a:rPr lang="en-US" sz="3600" dirty="0">
                <a:latin typeface="Palatino Linotype" panose="02040502050505030304" pitchFamily="18" charset="0"/>
              </a:rPr>
              <a:t>Cottage Home Examples</a:t>
            </a:r>
          </a:p>
        </p:txBody>
      </p:sp>
      <p:pic>
        <p:nvPicPr>
          <p:cNvPr id="2050" name="Picture 2" descr="Pros and Cons of Buying a Starter Home in Denver | Prevu">
            <a:extLst>
              <a:ext uri="{FF2B5EF4-FFF2-40B4-BE49-F238E27FC236}">
                <a16:creationId xmlns:a16="http://schemas.microsoft.com/office/drawing/2014/main" id="{66D4FB6A-F9A2-8CF0-77E6-E8335D09E78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36879" y="1315827"/>
            <a:ext cx="3662910" cy="2441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a Starter Home?">
            <a:extLst>
              <a:ext uri="{FF2B5EF4-FFF2-40B4-BE49-F238E27FC236}">
                <a16:creationId xmlns:a16="http://schemas.microsoft.com/office/drawing/2014/main" id="{83153D33-61D4-CAA9-1577-30CA3CACE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51" y="3809726"/>
            <a:ext cx="3647966" cy="2606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house with a lawn and trees&#10;&#10;AI-generated content may be incorrect.">
            <a:extLst>
              <a:ext uri="{FF2B5EF4-FFF2-40B4-BE49-F238E27FC236}">
                <a16:creationId xmlns:a16="http://schemas.microsoft.com/office/drawing/2014/main" id="{376F4766-1898-4B0D-C095-92FCBF03F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5318" y="1291802"/>
            <a:ext cx="3638696" cy="2423841"/>
          </a:xfrm>
          <a:prstGeom prst="rect">
            <a:avLst/>
          </a:prstGeom>
        </p:spPr>
      </p:pic>
      <p:pic>
        <p:nvPicPr>
          <p:cNvPr id="7" name="Picture 6" descr="A house with a porch and a lawn&#10;&#10;AI-generated content may be incorrect.">
            <a:extLst>
              <a:ext uri="{FF2B5EF4-FFF2-40B4-BE49-F238E27FC236}">
                <a16:creationId xmlns:a16="http://schemas.microsoft.com/office/drawing/2014/main" id="{FF07D354-7E41-EE2F-70BA-4CEE8EB88A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9965" y="3809725"/>
            <a:ext cx="3912275" cy="2606553"/>
          </a:xfrm>
          <a:prstGeom prst="rect">
            <a:avLst/>
          </a:prstGeom>
        </p:spPr>
      </p:pic>
      <p:pic>
        <p:nvPicPr>
          <p:cNvPr id="3" name="Picture 2" descr="A house with a porch and a tree&#10;&#10;AI-generated content may be incorrect.">
            <a:extLst>
              <a:ext uri="{FF2B5EF4-FFF2-40B4-BE49-F238E27FC236}">
                <a16:creationId xmlns:a16="http://schemas.microsoft.com/office/drawing/2014/main" id="{EBF722AA-454F-8FB9-B81B-67E6B73D83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8788" y="3809725"/>
            <a:ext cx="3792029" cy="2606552"/>
          </a:xfrm>
          <a:prstGeom prst="rect">
            <a:avLst/>
          </a:prstGeom>
        </p:spPr>
      </p:pic>
      <p:sp>
        <p:nvSpPr>
          <p:cNvPr id="8" name="Rectangle 7">
            <a:extLst>
              <a:ext uri="{FF2B5EF4-FFF2-40B4-BE49-F238E27FC236}">
                <a16:creationId xmlns:a16="http://schemas.microsoft.com/office/drawing/2014/main" id="{C8A4E049-F001-B1FB-5AA4-DDFEBC81DC2A}"/>
              </a:ext>
            </a:extLst>
          </p:cNvPr>
          <p:cNvSpPr/>
          <p:nvPr/>
        </p:nvSpPr>
        <p:spPr>
          <a:xfrm>
            <a:off x="0" y="921392"/>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10" name="Rectangle 9">
            <a:extLst>
              <a:ext uri="{FF2B5EF4-FFF2-40B4-BE49-F238E27FC236}">
                <a16:creationId xmlns:a16="http://schemas.microsoft.com/office/drawing/2014/main" id="{26E304B5-82E3-7046-A94C-E0DFD4291F7A}"/>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4" name="Title 1">
            <a:extLst>
              <a:ext uri="{FF2B5EF4-FFF2-40B4-BE49-F238E27FC236}">
                <a16:creationId xmlns:a16="http://schemas.microsoft.com/office/drawing/2014/main" id="{36AA229E-A40A-F2EE-7BB3-40157D5EDC9B}"/>
              </a:ext>
            </a:extLst>
          </p:cNvPr>
          <p:cNvSpPr txBox="1">
            <a:spLocks/>
          </p:cNvSpPr>
          <p:nvPr/>
        </p:nvSpPr>
        <p:spPr>
          <a:xfrm>
            <a:off x="-819738" y="-155093"/>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34608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F2A0-C618-DF99-7C12-517194E995B8}"/>
              </a:ext>
            </a:extLst>
          </p:cNvPr>
          <p:cNvSpPr>
            <a:spLocks noGrp="1"/>
          </p:cNvSpPr>
          <p:nvPr>
            <p:ph type="title"/>
          </p:nvPr>
        </p:nvSpPr>
        <p:spPr>
          <a:xfrm>
            <a:off x="838200" y="1943681"/>
            <a:ext cx="10515600" cy="1889144"/>
          </a:xfrm>
        </p:spPr>
        <p:txBody>
          <a:bodyPr>
            <a:normAutofit/>
          </a:bodyPr>
          <a:lstStyle/>
          <a:p>
            <a:pPr algn="ctr"/>
            <a:r>
              <a:rPr lang="en-US" dirty="0">
                <a:latin typeface="Palatino Linotype" panose="02040502050505030304" pitchFamily="18" charset="0"/>
              </a:rPr>
              <a:t>Zoning Map Amendment –Cottage Overlay District</a:t>
            </a:r>
          </a:p>
        </p:txBody>
      </p:sp>
      <p:sp>
        <p:nvSpPr>
          <p:cNvPr id="5" name="Rectangle 4">
            <a:extLst>
              <a:ext uri="{FF2B5EF4-FFF2-40B4-BE49-F238E27FC236}">
                <a16:creationId xmlns:a16="http://schemas.microsoft.com/office/drawing/2014/main" id="{16397891-1703-503B-4638-789F73AB038E}"/>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8" name="Rectangle 7">
            <a:extLst>
              <a:ext uri="{FF2B5EF4-FFF2-40B4-BE49-F238E27FC236}">
                <a16:creationId xmlns:a16="http://schemas.microsoft.com/office/drawing/2014/main" id="{22A0FE13-98A0-AEFB-0C2D-D580040E8D7A}"/>
              </a:ext>
            </a:extLst>
          </p:cNvPr>
          <p:cNvSpPr/>
          <p:nvPr/>
        </p:nvSpPr>
        <p:spPr>
          <a:xfrm>
            <a:off x="0" y="1676553"/>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9" name="Title 1">
            <a:extLst>
              <a:ext uri="{FF2B5EF4-FFF2-40B4-BE49-F238E27FC236}">
                <a16:creationId xmlns:a16="http://schemas.microsoft.com/office/drawing/2014/main" id="{F3B68F7D-D80F-9E5D-E889-5E9009469D49}"/>
              </a:ext>
            </a:extLst>
          </p:cNvPr>
          <p:cNvSpPr txBox="1">
            <a:spLocks/>
          </p:cNvSpPr>
          <p:nvPr/>
        </p:nvSpPr>
        <p:spPr>
          <a:xfrm>
            <a:off x="-506227" y="350990"/>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31</a:t>
            </a:r>
          </a:p>
        </p:txBody>
      </p:sp>
      <p:pic>
        <p:nvPicPr>
          <p:cNvPr id="12" name="Picture 11">
            <a:extLst>
              <a:ext uri="{FF2B5EF4-FFF2-40B4-BE49-F238E27FC236}">
                <a16:creationId xmlns:a16="http://schemas.microsoft.com/office/drawing/2014/main" id="{8DF9FB5B-1F97-3A07-C4BF-879B11A3F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4791" y="89326"/>
            <a:ext cx="1498017" cy="1498017"/>
          </a:xfrm>
          <a:prstGeom prst="rect">
            <a:avLst/>
          </a:prstGeom>
        </p:spPr>
      </p:pic>
    </p:spTree>
    <p:extLst>
      <p:ext uri="{BB962C8B-B14F-4D97-AF65-F5344CB8AC3E}">
        <p14:creationId xmlns:p14="http://schemas.microsoft.com/office/powerpoint/2010/main" val="24902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BAFF-DD79-D17C-1BF7-D9C81FDBC606}"/>
              </a:ext>
            </a:extLst>
          </p:cNvPr>
          <p:cNvSpPr>
            <a:spLocks noGrp="1"/>
          </p:cNvSpPr>
          <p:nvPr>
            <p:ph type="title"/>
          </p:nvPr>
        </p:nvSpPr>
        <p:spPr>
          <a:xfrm>
            <a:off x="980660" y="1229315"/>
            <a:ext cx="10373140" cy="1074772"/>
          </a:xfrm>
        </p:spPr>
        <p:txBody>
          <a:bodyPr>
            <a:normAutofit/>
          </a:bodyPr>
          <a:lstStyle/>
          <a:p>
            <a:pPr algn="ctr"/>
            <a:r>
              <a:rPr lang="en-US" sz="3000" dirty="0">
                <a:latin typeface="Palatino Linotype" panose="02040502050505030304" pitchFamily="18" charset="0"/>
              </a:rPr>
              <a:t>Cottage Overlay District Initial Location   49 Elm Street</a:t>
            </a:r>
          </a:p>
        </p:txBody>
      </p:sp>
      <p:pic>
        <p:nvPicPr>
          <p:cNvPr id="6" name="Content Placeholder 5" descr="A map of a neighborhood&#10;&#10;AI-generated content may be incorrect.">
            <a:extLst>
              <a:ext uri="{FF2B5EF4-FFF2-40B4-BE49-F238E27FC236}">
                <a16:creationId xmlns:a16="http://schemas.microsoft.com/office/drawing/2014/main" id="{BCB04FA5-635F-ECCD-8FBB-462F25EDE1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7524" y="2093843"/>
            <a:ext cx="6246623" cy="4399031"/>
          </a:xfrm>
          <a:prstGeom prst="rect">
            <a:avLst/>
          </a:prstGeom>
        </p:spPr>
      </p:pic>
      <p:sp>
        <p:nvSpPr>
          <p:cNvPr id="3" name="Rectangle 2">
            <a:extLst>
              <a:ext uri="{FF2B5EF4-FFF2-40B4-BE49-F238E27FC236}">
                <a16:creationId xmlns:a16="http://schemas.microsoft.com/office/drawing/2014/main" id="{9AAE7FED-42ED-3603-5B56-43AC8BD5B213}"/>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5" name="Rectangle 4">
            <a:extLst>
              <a:ext uri="{FF2B5EF4-FFF2-40B4-BE49-F238E27FC236}">
                <a16:creationId xmlns:a16="http://schemas.microsoft.com/office/drawing/2014/main" id="{B611C0BD-A028-C1A7-BA63-E8FD01CC1193}"/>
              </a:ext>
            </a:extLst>
          </p:cNvPr>
          <p:cNvSpPr/>
          <p:nvPr/>
        </p:nvSpPr>
        <p:spPr>
          <a:xfrm>
            <a:off x="0" y="1156433"/>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4" name="Title 1">
            <a:extLst>
              <a:ext uri="{FF2B5EF4-FFF2-40B4-BE49-F238E27FC236}">
                <a16:creationId xmlns:a16="http://schemas.microsoft.com/office/drawing/2014/main" id="{4B0D3E2C-CDB9-415F-8B9F-827447CB4E04}"/>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latin typeface="Palatino Linotype" panose="02040502050505030304" pitchFamily="18" charset="0"/>
              </a:rPr>
              <a:t>Article 31</a:t>
            </a:r>
          </a:p>
        </p:txBody>
      </p:sp>
    </p:spTree>
    <p:extLst>
      <p:ext uri="{BB962C8B-B14F-4D97-AF65-F5344CB8AC3E}">
        <p14:creationId xmlns:p14="http://schemas.microsoft.com/office/powerpoint/2010/main" val="91404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F321-C46F-2DEC-DC97-79112EA9D3E0}"/>
              </a:ext>
            </a:extLst>
          </p:cNvPr>
          <p:cNvSpPr>
            <a:spLocks noGrp="1"/>
          </p:cNvSpPr>
          <p:nvPr>
            <p:ph type="title"/>
          </p:nvPr>
        </p:nvSpPr>
        <p:spPr>
          <a:xfrm>
            <a:off x="1076736" y="1325563"/>
            <a:ext cx="10515600" cy="1325563"/>
          </a:xfrm>
        </p:spPr>
        <p:txBody>
          <a:bodyPr>
            <a:normAutofit/>
          </a:bodyPr>
          <a:lstStyle/>
          <a:p>
            <a:pPr algn="ctr"/>
            <a:r>
              <a:rPr lang="en-US" sz="3000" dirty="0">
                <a:latin typeface="Palatino Linotype" panose="02040502050505030304" pitchFamily="18" charset="0"/>
              </a:rPr>
              <a:t>Cottage Overlay District Zoning Map- 49 Elm Street</a:t>
            </a:r>
          </a:p>
        </p:txBody>
      </p:sp>
      <p:pic>
        <p:nvPicPr>
          <p:cNvPr id="5" name="Content Placeholder 4">
            <a:extLst>
              <a:ext uri="{FF2B5EF4-FFF2-40B4-BE49-F238E27FC236}">
                <a16:creationId xmlns:a16="http://schemas.microsoft.com/office/drawing/2014/main" id="{116CC125-D993-7847-DB66-54521EB578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7033" y="2266122"/>
            <a:ext cx="3857934" cy="4499113"/>
          </a:xfrm>
          <a:prstGeom prst="rect">
            <a:avLst/>
          </a:prstGeom>
          <a:noFill/>
          <a:ln>
            <a:noFill/>
          </a:ln>
        </p:spPr>
      </p:pic>
      <p:sp>
        <p:nvSpPr>
          <p:cNvPr id="3" name="Rectangle 2">
            <a:extLst>
              <a:ext uri="{FF2B5EF4-FFF2-40B4-BE49-F238E27FC236}">
                <a16:creationId xmlns:a16="http://schemas.microsoft.com/office/drawing/2014/main" id="{BFE997EF-E8E3-2980-ABCD-FA7C88BC4CF9}"/>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4E316489-4076-D474-FECD-E9AA18F541EB}"/>
              </a:ext>
            </a:extLst>
          </p:cNvPr>
          <p:cNvSpPr/>
          <p:nvPr/>
        </p:nvSpPr>
        <p:spPr>
          <a:xfrm>
            <a:off x="0" y="1325563"/>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4" name="Title 1">
            <a:extLst>
              <a:ext uri="{FF2B5EF4-FFF2-40B4-BE49-F238E27FC236}">
                <a16:creationId xmlns:a16="http://schemas.microsoft.com/office/drawing/2014/main" id="{4AFF61A9-CC3F-44E1-61C9-013228542EC8}"/>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latin typeface="Palatino Linotype" panose="02040502050505030304" pitchFamily="18" charset="0"/>
              </a:rPr>
              <a:t>Article 31</a:t>
            </a:r>
          </a:p>
        </p:txBody>
      </p:sp>
    </p:spTree>
    <p:extLst>
      <p:ext uri="{BB962C8B-B14F-4D97-AF65-F5344CB8AC3E}">
        <p14:creationId xmlns:p14="http://schemas.microsoft.com/office/powerpoint/2010/main" val="5810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6E9D-C7A8-F2DD-F6D2-226C9D357792}"/>
              </a:ext>
            </a:extLst>
          </p:cNvPr>
          <p:cNvSpPr>
            <a:spLocks noGrp="1"/>
          </p:cNvSpPr>
          <p:nvPr>
            <p:ph type="title"/>
          </p:nvPr>
        </p:nvSpPr>
        <p:spPr>
          <a:xfrm>
            <a:off x="939009" y="1120477"/>
            <a:ext cx="10515600" cy="976449"/>
          </a:xfrm>
        </p:spPr>
        <p:txBody>
          <a:bodyPr>
            <a:normAutofit/>
          </a:bodyPr>
          <a:lstStyle/>
          <a:p>
            <a:pPr algn="ctr"/>
            <a:r>
              <a:rPr lang="en-US" sz="3800" dirty="0">
                <a:latin typeface="Palatino Linotype" panose="02040502050505030304" pitchFamily="18" charset="0"/>
              </a:rPr>
              <a:t>Conceptual Development Site Plan</a:t>
            </a:r>
          </a:p>
        </p:txBody>
      </p:sp>
      <p:pic>
        <p:nvPicPr>
          <p:cNvPr id="12" name="Content Placeholder 11" descr="A map of a building&#10;&#10;AI-generated content may be incorrect.">
            <a:extLst>
              <a:ext uri="{FF2B5EF4-FFF2-40B4-BE49-F238E27FC236}">
                <a16:creationId xmlns:a16="http://schemas.microsoft.com/office/drawing/2014/main" id="{55A48417-D2F1-5757-A305-CB8B818259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1974" y="1982466"/>
            <a:ext cx="7055365" cy="4524399"/>
          </a:xfrm>
          <a:prstGeom prst="rect">
            <a:avLst/>
          </a:prstGeom>
        </p:spPr>
      </p:pic>
      <p:sp>
        <p:nvSpPr>
          <p:cNvPr id="3" name="Rectangle 2">
            <a:extLst>
              <a:ext uri="{FF2B5EF4-FFF2-40B4-BE49-F238E27FC236}">
                <a16:creationId xmlns:a16="http://schemas.microsoft.com/office/drawing/2014/main" id="{0AF9ECFA-9A3B-33C5-D9AB-30193A0050B7}"/>
              </a:ext>
            </a:extLst>
          </p:cNvPr>
          <p:cNvSpPr/>
          <p:nvPr/>
        </p:nvSpPr>
        <p:spPr>
          <a:xfrm>
            <a:off x="0" y="6724436"/>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5" name="Rectangle 4">
            <a:extLst>
              <a:ext uri="{FF2B5EF4-FFF2-40B4-BE49-F238E27FC236}">
                <a16:creationId xmlns:a16="http://schemas.microsoft.com/office/drawing/2014/main" id="{950BBE2F-3797-3A7B-8EC1-03FF6E68291E}"/>
              </a:ext>
            </a:extLst>
          </p:cNvPr>
          <p:cNvSpPr/>
          <p:nvPr/>
        </p:nvSpPr>
        <p:spPr>
          <a:xfrm>
            <a:off x="0" y="1058435"/>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4" name="Title 1">
            <a:extLst>
              <a:ext uri="{FF2B5EF4-FFF2-40B4-BE49-F238E27FC236}">
                <a16:creationId xmlns:a16="http://schemas.microsoft.com/office/drawing/2014/main" id="{4850B4F2-D4A8-E673-91AC-360B30FA09C0}"/>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latin typeface="Palatino Linotype" panose="02040502050505030304" pitchFamily="18" charset="0"/>
              </a:rPr>
              <a:t>Article 31</a:t>
            </a:r>
          </a:p>
        </p:txBody>
      </p:sp>
    </p:spTree>
    <p:extLst>
      <p:ext uri="{BB962C8B-B14F-4D97-AF65-F5344CB8AC3E}">
        <p14:creationId xmlns:p14="http://schemas.microsoft.com/office/powerpoint/2010/main" val="229757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F5-BDEE-8D22-00BA-A157F86FBA4A}"/>
              </a:ext>
            </a:extLst>
          </p:cNvPr>
          <p:cNvSpPr>
            <a:spLocks noGrp="1"/>
          </p:cNvSpPr>
          <p:nvPr>
            <p:ph type="title"/>
          </p:nvPr>
        </p:nvSpPr>
        <p:spPr>
          <a:xfrm>
            <a:off x="715536" y="265982"/>
            <a:ext cx="10515600" cy="1325563"/>
          </a:xfrm>
        </p:spPr>
        <p:txBody>
          <a:bodyPr>
            <a:normAutofit/>
          </a:bodyPr>
          <a:lstStyle/>
          <a:p>
            <a:r>
              <a:rPr lang="en-US" sz="7200" dirty="0">
                <a:latin typeface="Palatino Linotype" panose="02040502050505030304" pitchFamily="18" charset="0"/>
              </a:rPr>
              <a:t>Article 30</a:t>
            </a:r>
          </a:p>
        </p:txBody>
      </p:sp>
      <p:sp>
        <p:nvSpPr>
          <p:cNvPr id="3" name="Content Placeholder 2">
            <a:extLst>
              <a:ext uri="{FF2B5EF4-FFF2-40B4-BE49-F238E27FC236}">
                <a16:creationId xmlns:a16="http://schemas.microsoft.com/office/drawing/2014/main" id="{4BF3BD93-E528-5BBD-5832-A2B8FCF5A467}"/>
              </a:ext>
            </a:extLst>
          </p:cNvPr>
          <p:cNvSpPr>
            <a:spLocks noGrp="1"/>
          </p:cNvSpPr>
          <p:nvPr>
            <p:ph idx="1"/>
          </p:nvPr>
        </p:nvSpPr>
        <p:spPr>
          <a:xfrm>
            <a:off x="838200" y="1825625"/>
            <a:ext cx="10731500" cy="4667250"/>
          </a:xfrm>
        </p:spPr>
        <p:txBody>
          <a:bodyPr>
            <a:normAutofit/>
          </a:bodyPr>
          <a:lstStyle/>
          <a:p>
            <a:r>
              <a:rPr lang="en-US" sz="3200" dirty="0">
                <a:latin typeface="Palatino Linotype" panose="02040502050505030304" pitchFamily="18" charset="0"/>
              </a:rPr>
              <a:t>What</a:t>
            </a:r>
          </a:p>
          <a:p>
            <a:pPr lvl="1"/>
            <a:r>
              <a:rPr lang="en-US" dirty="0">
                <a:latin typeface="Palatino Linotype" panose="02040502050505030304" pitchFamily="18" charset="0"/>
              </a:rPr>
              <a:t>Add new Zoning Bylaw Section </a:t>
            </a:r>
            <a:r>
              <a:rPr lang="en-US" b="1" dirty="0">
                <a:latin typeface="Palatino Linotype" panose="02040502050505030304" pitchFamily="18" charset="0"/>
              </a:rPr>
              <a:t>11.7:</a:t>
            </a:r>
            <a:r>
              <a:rPr lang="en-US" dirty="0">
                <a:latin typeface="Palatino Linotype" panose="02040502050505030304" pitchFamily="18" charset="0"/>
              </a:rPr>
              <a:t> </a:t>
            </a:r>
            <a:r>
              <a:rPr lang="en-US" b="1" dirty="0">
                <a:latin typeface="Palatino Linotype" panose="02040502050505030304" pitchFamily="18" charset="0"/>
              </a:rPr>
              <a:t>Cottage Overlay District</a:t>
            </a:r>
          </a:p>
          <a:p>
            <a:r>
              <a:rPr lang="en-US" sz="3200" dirty="0">
                <a:latin typeface="Palatino Linotype" panose="02040502050505030304" pitchFamily="18" charset="0"/>
              </a:rPr>
              <a:t>Why</a:t>
            </a:r>
          </a:p>
          <a:p>
            <a:pPr lvl="1"/>
            <a:r>
              <a:rPr lang="en-US" dirty="0">
                <a:latin typeface="Palatino Linotype" panose="02040502050505030304" pitchFamily="18" charset="0"/>
              </a:rPr>
              <a:t>Provide opportunities for compact and attainable housing</a:t>
            </a:r>
          </a:p>
          <a:p>
            <a:pPr lvl="1"/>
            <a:r>
              <a:rPr lang="en-US" dirty="0">
                <a:latin typeface="Palatino Linotype" panose="02040502050505030304" pitchFamily="18" charset="0"/>
              </a:rPr>
              <a:t>Accommodates a range of residents at different life stages</a:t>
            </a:r>
          </a:p>
          <a:p>
            <a:pPr lvl="2"/>
            <a:r>
              <a:rPr lang="en-US" dirty="0">
                <a:latin typeface="Palatino Linotype" panose="02040502050505030304" pitchFamily="18" charset="0"/>
              </a:rPr>
              <a:t>First-time homebuyers</a:t>
            </a:r>
          </a:p>
          <a:p>
            <a:pPr lvl="2"/>
            <a:r>
              <a:rPr lang="en-US" dirty="0">
                <a:latin typeface="Palatino Linotype" panose="02040502050505030304" pitchFamily="18" charset="0"/>
              </a:rPr>
              <a:t>Families</a:t>
            </a:r>
          </a:p>
          <a:p>
            <a:pPr lvl="2"/>
            <a:r>
              <a:rPr lang="en-US" dirty="0">
                <a:latin typeface="Palatino Linotype" panose="02040502050505030304" pitchFamily="18" charset="0"/>
              </a:rPr>
              <a:t>Older adults</a:t>
            </a:r>
          </a:p>
          <a:p>
            <a:pPr lvl="1"/>
            <a:r>
              <a:rPr lang="en-US" dirty="0">
                <a:latin typeface="Palatino Linotype" panose="02040502050505030304" pitchFamily="18" charset="0"/>
              </a:rPr>
              <a:t>Within walking distance of shopping, local services, community venues and public transportation</a:t>
            </a:r>
          </a:p>
          <a:p>
            <a:pPr lvl="1"/>
            <a:r>
              <a:rPr lang="en-US" dirty="0">
                <a:latin typeface="Palatino Linotype" panose="02040502050505030304" pitchFamily="18" charset="0"/>
              </a:rPr>
              <a:t>Promotes </a:t>
            </a:r>
            <a:r>
              <a:rPr lang="en-US" b="1" dirty="0">
                <a:latin typeface="Palatino Linotype" panose="02040502050505030304" pitchFamily="18" charset="0"/>
              </a:rPr>
              <a:t>housing diversity </a:t>
            </a:r>
            <a:r>
              <a:rPr lang="en-US" dirty="0">
                <a:latin typeface="Palatino Linotype" panose="02040502050505030304" pitchFamily="18" charset="0"/>
              </a:rPr>
              <a:t>and </a:t>
            </a:r>
            <a:r>
              <a:rPr lang="en-US" b="1" dirty="0">
                <a:latin typeface="Palatino Linotype" panose="02040502050505030304" pitchFamily="18" charset="0"/>
              </a:rPr>
              <a:t>sustainable development</a:t>
            </a:r>
          </a:p>
          <a:p>
            <a:pPr lvl="1"/>
            <a:endParaRPr lang="en-US" dirty="0"/>
          </a:p>
        </p:txBody>
      </p:sp>
      <p:sp>
        <p:nvSpPr>
          <p:cNvPr id="5" name="Rectangle 4">
            <a:extLst>
              <a:ext uri="{FF2B5EF4-FFF2-40B4-BE49-F238E27FC236}">
                <a16:creationId xmlns:a16="http://schemas.microsoft.com/office/drawing/2014/main" id="{5CBE79DF-1957-FDC0-C492-537AA1087522}"/>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ABFE3EA8-C8A6-83BC-64DF-EA8298BC46C7}"/>
              </a:ext>
            </a:extLst>
          </p:cNvPr>
          <p:cNvSpPr/>
          <p:nvPr/>
        </p:nvSpPr>
        <p:spPr>
          <a:xfrm>
            <a:off x="0" y="1457981"/>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Tree>
    <p:extLst>
      <p:ext uri="{BB962C8B-B14F-4D97-AF65-F5344CB8AC3E}">
        <p14:creationId xmlns:p14="http://schemas.microsoft.com/office/powerpoint/2010/main" val="48444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3C70-CB29-D098-E636-71D9D37B116F}"/>
              </a:ext>
            </a:extLst>
          </p:cNvPr>
          <p:cNvSpPr>
            <a:spLocks noGrp="1"/>
          </p:cNvSpPr>
          <p:nvPr>
            <p:ph type="title"/>
          </p:nvPr>
        </p:nvSpPr>
        <p:spPr>
          <a:xfrm>
            <a:off x="411891" y="1628450"/>
            <a:ext cx="10515600" cy="1325563"/>
          </a:xfrm>
        </p:spPr>
        <p:txBody>
          <a:bodyPr>
            <a:normAutofit/>
          </a:bodyPr>
          <a:lstStyle/>
          <a:p>
            <a:r>
              <a:rPr lang="en-US" sz="3600" dirty="0">
                <a:latin typeface="Palatino Linotype" panose="02040502050505030304" pitchFamily="18" charset="0"/>
              </a:rPr>
              <a:t>Cottage Overlay District (COD)</a:t>
            </a:r>
          </a:p>
        </p:txBody>
      </p:sp>
      <p:sp>
        <p:nvSpPr>
          <p:cNvPr id="3" name="Content Placeholder 2">
            <a:extLst>
              <a:ext uri="{FF2B5EF4-FFF2-40B4-BE49-F238E27FC236}">
                <a16:creationId xmlns:a16="http://schemas.microsoft.com/office/drawing/2014/main" id="{DF279D3D-5545-A46C-94C4-BD59B992639A}"/>
              </a:ext>
            </a:extLst>
          </p:cNvPr>
          <p:cNvSpPr>
            <a:spLocks noGrp="1"/>
          </p:cNvSpPr>
          <p:nvPr>
            <p:ph idx="1"/>
          </p:nvPr>
        </p:nvSpPr>
        <p:spPr>
          <a:xfrm>
            <a:off x="637478" y="2838567"/>
            <a:ext cx="11142631" cy="3460967"/>
          </a:xfrm>
        </p:spPr>
        <p:txBody>
          <a:bodyPr>
            <a:normAutofit/>
          </a:bodyPr>
          <a:lstStyle/>
          <a:p>
            <a:r>
              <a:rPr lang="en-US" b="1" dirty="0">
                <a:latin typeface="Palatino Linotype" panose="02040502050505030304" pitchFamily="18" charset="0"/>
              </a:rPr>
              <a:t>Overlay</a:t>
            </a:r>
            <a:r>
              <a:rPr lang="en-US" dirty="0">
                <a:latin typeface="Palatino Linotype" panose="02040502050505030304" pitchFamily="18" charset="0"/>
              </a:rPr>
              <a:t> zoning district, superimposed over the underlying zoning district(s)</a:t>
            </a:r>
            <a:endParaRPr lang="en-US" sz="3200" dirty="0">
              <a:latin typeface="Palatino Linotype" panose="02040502050505030304" pitchFamily="18" charset="0"/>
            </a:endParaRPr>
          </a:p>
          <a:p>
            <a:pPr lvl="1"/>
            <a:r>
              <a:rPr lang="en-US" dirty="0">
                <a:latin typeface="Palatino Linotype" panose="02040502050505030304" pitchFamily="18" charset="0"/>
              </a:rPr>
              <a:t>Either the COD provisions set forth in this section</a:t>
            </a:r>
          </a:p>
          <a:p>
            <a:pPr lvl="1"/>
            <a:r>
              <a:rPr lang="en-US" dirty="0">
                <a:latin typeface="Palatino Linotype" panose="02040502050505030304" pitchFamily="18" charset="0"/>
              </a:rPr>
              <a:t>Or the provisions applicable to the underlying Zoning District</a:t>
            </a:r>
          </a:p>
          <a:p>
            <a:r>
              <a:rPr lang="en-US" dirty="0">
                <a:latin typeface="Palatino Linotype" panose="02040502050505030304" pitchFamily="18" charset="0"/>
              </a:rPr>
              <a:t>Cottage home projects</a:t>
            </a:r>
          </a:p>
          <a:p>
            <a:r>
              <a:rPr lang="en-US" dirty="0">
                <a:latin typeface="Palatino Linotype" panose="02040502050505030304" pitchFamily="18" charset="0"/>
              </a:rPr>
              <a:t>Subject to site plan approval by Planning Board</a:t>
            </a:r>
          </a:p>
          <a:p>
            <a:r>
              <a:rPr lang="en-US" dirty="0">
                <a:latin typeface="Palatino Linotype" panose="02040502050505030304" pitchFamily="18" charset="0"/>
              </a:rPr>
              <a:t>Follow design &amp; sustainable development standards</a:t>
            </a:r>
          </a:p>
        </p:txBody>
      </p:sp>
      <p:sp>
        <p:nvSpPr>
          <p:cNvPr id="5" name="Rectangle 4">
            <a:extLst>
              <a:ext uri="{FF2B5EF4-FFF2-40B4-BE49-F238E27FC236}">
                <a16:creationId xmlns:a16="http://schemas.microsoft.com/office/drawing/2014/main" id="{A0EDA1D5-F7AD-7D1F-4BFE-FB6D156C79ED}"/>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9D612AC6-A0CF-9A1E-6A3F-9F82FD91D8EA}"/>
              </a:ext>
            </a:extLst>
          </p:cNvPr>
          <p:cNvSpPr/>
          <p:nvPr/>
        </p:nvSpPr>
        <p:spPr>
          <a:xfrm>
            <a:off x="0" y="1494886"/>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7" name="Title 1">
            <a:extLst>
              <a:ext uri="{FF2B5EF4-FFF2-40B4-BE49-F238E27FC236}">
                <a16:creationId xmlns:a16="http://schemas.microsoft.com/office/drawing/2014/main" id="{05DED8D4-6533-E264-53F1-8B7DD5527A5B}"/>
              </a:ext>
            </a:extLst>
          </p:cNvPr>
          <p:cNvSpPr txBox="1">
            <a:spLocks/>
          </p:cNvSpPr>
          <p:nvPr/>
        </p:nvSpPr>
        <p:spPr>
          <a:xfrm>
            <a:off x="-506227" y="293828"/>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240762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35B-AB1D-5FD7-923D-24037CE2BBDF}"/>
              </a:ext>
            </a:extLst>
          </p:cNvPr>
          <p:cNvSpPr>
            <a:spLocks noGrp="1"/>
          </p:cNvSpPr>
          <p:nvPr>
            <p:ph type="title"/>
          </p:nvPr>
        </p:nvSpPr>
        <p:spPr>
          <a:xfrm>
            <a:off x="670112" y="1637893"/>
            <a:ext cx="10851776" cy="1325563"/>
          </a:xfrm>
        </p:spPr>
        <p:txBody>
          <a:bodyPr>
            <a:normAutofit/>
          </a:bodyPr>
          <a:lstStyle/>
          <a:p>
            <a:r>
              <a:rPr lang="en-US" sz="3600" dirty="0">
                <a:latin typeface="Palatino Linotype" panose="02040502050505030304" pitchFamily="18" charset="0"/>
              </a:rPr>
              <a:t>COD Design Standards</a:t>
            </a:r>
          </a:p>
        </p:txBody>
      </p:sp>
      <p:sp>
        <p:nvSpPr>
          <p:cNvPr id="3" name="Content Placeholder 2">
            <a:extLst>
              <a:ext uri="{FF2B5EF4-FFF2-40B4-BE49-F238E27FC236}">
                <a16:creationId xmlns:a16="http://schemas.microsoft.com/office/drawing/2014/main" id="{81594204-E5A2-A161-1285-8818531FF688}"/>
              </a:ext>
            </a:extLst>
          </p:cNvPr>
          <p:cNvSpPr>
            <a:spLocks noGrp="1"/>
          </p:cNvSpPr>
          <p:nvPr>
            <p:ph idx="1"/>
          </p:nvPr>
        </p:nvSpPr>
        <p:spPr>
          <a:xfrm>
            <a:off x="838200" y="2802907"/>
            <a:ext cx="10515600" cy="3627321"/>
          </a:xfrm>
        </p:spPr>
        <p:txBody>
          <a:bodyPr>
            <a:normAutofit/>
          </a:bodyPr>
          <a:lstStyle/>
          <a:p>
            <a:r>
              <a:rPr lang="en-US" dirty="0">
                <a:latin typeface="Palatino Linotype" panose="02040502050505030304" pitchFamily="18" charset="0"/>
              </a:rPr>
              <a:t>Front pedestrian entrance must face closest street / access drive</a:t>
            </a:r>
          </a:p>
          <a:p>
            <a:r>
              <a:rPr lang="en-US" dirty="0">
                <a:latin typeface="Palatino Linotype" panose="02040502050505030304" pitchFamily="18" charset="0"/>
              </a:rPr>
              <a:t>Pitched roofs</a:t>
            </a:r>
          </a:p>
          <a:p>
            <a:r>
              <a:rPr lang="en-US" dirty="0">
                <a:latin typeface="Palatino Linotype" panose="02040502050505030304" pitchFamily="18" charset="0"/>
              </a:rPr>
              <a:t>Universal Design</a:t>
            </a:r>
          </a:p>
          <a:p>
            <a:pPr lvl="1"/>
            <a:r>
              <a:rPr lang="en-US" dirty="0">
                <a:latin typeface="Palatino Linotype" panose="02040502050505030304" pitchFamily="18" charset="0"/>
              </a:rPr>
              <a:t>Grab bars around toilets/tubs/showers</a:t>
            </a:r>
          </a:p>
          <a:p>
            <a:pPr lvl="1"/>
            <a:r>
              <a:rPr lang="en-US" dirty="0">
                <a:latin typeface="Palatino Linotype" panose="02040502050505030304" pitchFamily="18" charset="0"/>
              </a:rPr>
              <a:t>Door openings: 32” to 48”</a:t>
            </a:r>
          </a:p>
          <a:p>
            <a:pPr lvl="1"/>
            <a:r>
              <a:rPr lang="en-US" dirty="0">
                <a:latin typeface="Palatino Linotype" panose="02040502050505030304" pitchFamily="18" charset="0"/>
              </a:rPr>
              <a:t>No raised interior thresholds (unless required by law)</a:t>
            </a:r>
          </a:p>
          <a:p>
            <a:pPr lvl="1"/>
            <a:r>
              <a:rPr lang="en-US" dirty="0">
                <a:latin typeface="Palatino Linotype" panose="02040502050505030304" pitchFamily="18" charset="0"/>
              </a:rPr>
              <a:t>Minimize steps necessary to access dwelling to one step</a:t>
            </a:r>
          </a:p>
          <a:p>
            <a:pPr lvl="2"/>
            <a:r>
              <a:rPr lang="en-US" dirty="0">
                <a:latin typeface="Palatino Linotype" panose="02040502050505030304" pitchFamily="18" charset="0"/>
              </a:rPr>
              <a:t>Can be waived by the Planning Board</a:t>
            </a:r>
          </a:p>
        </p:txBody>
      </p:sp>
      <p:sp>
        <p:nvSpPr>
          <p:cNvPr id="5" name="Rectangle 4">
            <a:extLst>
              <a:ext uri="{FF2B5EF4-FFF2-40B4-BE49-F238E27FC236}">
                <a16:creationId xmlns:a16="http://schemas.microsoft.com/office/drawing/2014/main" id="{299BC4D5-F700-6ED4-9F82-AA03D84CD22C}"/>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792719E7-4C88-B40A-73DD-D253BA2FA6CA}"/>
              </a:ext>
            </a:extLst>
          </p:cNvPr>
          <p:cNvSpPr/>
          <p:nvPr/>
        </p:nvSpPr>
        <p:spPr>
          <a:xfrm>
            <a:off x="0" y="1578207"/>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7" name="Title 1">
            <a:extLst>
              <a:ext uri="{FF2B5EF4-FFF2-40B4-BE49-F238E27FC236}">
                <a16:creationId xmlns:a16="http://schemas.microsoft.com/office/drawing/2014/main" id="{B1F61018-41DF-F1E9-7F90-A48556CAD4F3}"/>
              </a:ext>
            </a:extLst>
          </p:cNvPr>
          <p:cNvSpPr txBox="1">
            <a:spLocks/>
          </p:cNvSpPr>
          <p:nvPr/>
        </p:nvSpPr>
        <p:spPr>
          <a:xfrm>
            <a:off x="-506227" y="335777"/>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148467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799B3-9A25-8A63-DDE1-62C32A633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A75BF-4F49-849F-5597-696FEC4820C0}"/>
              </a:ext>
            </a:extLst>
          </p:cNvPr>
          <p:cNvSpPr>
            <a:spLocks noGrp="1"/>
          </p:cNvSpPr>
          <p:nvPr>
            <p:ph type="title"/>
          </p:nvPr>
        </p:nvSpPr>
        <p:spPr>
          <a:xfrm>
            <a:off x="419293" y="1761658"/>
            <a:ext cx="10851776" cy="1325563"/>
          </a:xfrm>
        </p:spPr>
        <p:txBody>
          <a:bodyPr>
            <a:normAutofit/>
          </a:bodyPr>
          <a:lstStyle/>
          <a:p>
            <a:r>
              <a:rPr lang="en-US" sz="4000" dirty="0">
                <a:latin typeface="Palatino Linotype" panose="02040502050505030304" pitchFamily="18" charset="0"/>
              </a:rPr>
              <a:t>COD Sustainable Development Standards</a:t>
            </a:r>
          </a:p>
        </p:txBody>
      </p:sp>
      <p:sp>
        <p:nvSpPr>
          <p:cNvPr id="3" name="Content Placeholder 2">
            <a:extLst>
              <a:ext uri="{FF2B5EF4-FFF2-40B4-BE49-F238E27FC236}">
                <a16:creationId xmlns:a16="http://schemas.microsoft.com/office/drawing/2014/main" id="{758C4C59-2676-1A71-3B4D-24A27802504E}"/>
              </a:ext>
            </a:extLst>
          </p:cNvPr>
          <p:cNvSpPr>
            <a:spLocks noGrp="1"/>
          </p:cNvSpPr>
          <p:nvPr>
            <p:ph idx="1"/>
          </p:nvPr>
        </p:nvSpPr>
        <p:spPr>
          <a:xfrm>
            <a:off x="838200" y="2618520"/>
            <a:ext cx="10515600" cy="3835827"/>
          </a:xfrm>
        </p:spPr>
        <p:txBody>
          <a:bodyPr>
            <a:normAutofit/>
          </a:bodyPr>
          <a:lstStyle/>
          <a:p>
            <a:endParaRPr lang="en-US" sz="2400" dirty="0">
              <a:latin typeface="Palatino Linotype" panose="02040502050505030304" pitchFamily="18" charset="0"/>
            </a:endParaRPr>
          </a:p>
          <a:p>
            <a:r>
              <a:rPr lang="en-US" sz="3600" dirty="0">
                <a:latin typeface="Palatino Linotype" panose="02040502050505030304" pitchFamily="18" charset="0"/>
              </a:rPr>
              <a:t>Sustainable Development</a:t>
            </a:r>
          </a:p>
          <a:p>
            <a:pPr lvl="1"/>
            <a:r>
              <a:rPr lang="en-US" sz="3600" dirty="0">
                <a:latin typeface="Palatino Linotype" panose="02040502050505030304" pitchFamily="18" charset="0"/>
              </a:rPr>
              <a:t>Energy efficiency</a:t>
            </a:r>
          </a:p>
          <a:p>
            <a:pPr lvl="1"/>
            <a:r>
              <a:rPr lang="en-US" sz="3600" dirty="0">
                <a:latin typeface="Palatino Linotype" panose="02040502050505030304" pitchFamily="18" charset="0"/>
              </a:rPr>
              <a:t>Environmental protection and stormwater management</a:t>
            </a:r>
          </a:p>
          <a:p>
            <a:pPr lvl="1"/>
            <a:r>
              <a:rPr lang="en-US" sz="3600" dirty="0">
                <a:latin typeface="Palatino Linotype" panose="02040502050505030304" pitchFamily="18" charset="0"/>
              </a:rPr>
              <a:t>Low impact development</a:t>
            </a:r>
          </a:p>
        </p:txBody>
      </p:sp>
      <p:sp>
        <p:nvSpPr>
          <p:cNvPr id="5" name="Rectangle 4">
            <a:extLst>
              <a:ext uri="{FF2B5EF4-FFF2-40B4-BE49-F238E27FC236}">
                <a16:creationId xmlns:a16="http://schemas.microsoft.com/office/drawing/2014/main" id="{EE85299A-C52B-E736-CF4E-08771261BF2E}"/>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Title 1">
            <a:extLst>
              <a:ext uri="{FF2B5EF4-FFF2-40B4-BE49-F238E27FC236}">
                <a16:creationId xmlns:a16="http://schemas.microsoft.com/office/drawing/2014/main" id="{680EB9B7-6D5F-39B0-9395-6E475ADBEE66}"/>
              </a:ext>
            </a:extLst>
          </p:cNvPr>
          <p:cNvSpPr txBox="1">
            <a:spLocks/>
          </p:cNvSpPr>
          <p:nvPr/>
        </p:nvSpPr>
        <p:spPr>
          <a:xfrm>
            <a:off x="-584286" y="100958"/>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
        <p:nvSpPr>
          <p:cNvPr id="7" name="Rectangle 6">
            <a:extLst>
              <a:ext uri="{FF2B5EF4-FFF2-40B4-BE49-F238E27FC236}">
                <a16:creationId xmlns:a16="http://schemas.microsoft.com/office/drawing/2014/main" id="{52B0DEBF-5F6D-0E9B-ECD0-9DBF982A9121}"/>
              </a:ext>
            </a:extLst>
          </p:cNvPr>
          <p:cNvSpPr/>
          <p:nvPr/>
        </p:nvSpPr>
        <p:spPr>
          <a:xfrm>
            <a:off x="0" y="1292957"/>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Tree>
    <p:extLst>
      <p:ext uri="{BB962C8B-B14F-4D97-AF65-F5344CB8AC3E}">
        <p14:creationId xmlns:p14="http://schemas.microsoft.com/office/powerpoint/2010/main" val="332619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6004-9E7A-CF1B-B585-866ECEEA0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03594-FA0A-8A06-B060-F90A00637CF1}"/>
              </a:ext>
            </a:extLst>
          </p:cNvPr>
          <p:cNvSpPr>
            <a:spLocks noGrp="1"/>
          </p:cNvSpPr>
          <p:nvPr>
            <p:ph type="title"/>
          </p:nvPr>
        </p:nvSpPr>
        <p:spPr>
          <a:xfrm>
            <a:off x="201578" y="1292957"/>
            <a:ext cx="11319862" cy="1325563"/>
          </a:xfrm>
        </p:spPr>
        <p:txBody>
          <a:bodyPr>
            <a:normAutofit/>
          </a:bodyPr>
          <a:lstStyle/>
          <a:p>
            <a:r>
              <a:rPr lang="en-US" sz="4000" dirty="0">
                <a:latin typeface="Palatino Linotype" panose="02040502050505030304" pitchFamily="18" charset="0"/>
              </a:rPr>
              <a:t>COD Sustainable Development Standards, </a:t>
            </a:r>
            <a:r>
              <a:rPr lang="en-US" sz="4000" dirty="0" err="1">
                <a:latin typeface="Palatino Linotype" panose="02040502050505030304" pitchFamily="18" charset="0"/>
              </a:rPr>
              <a:t>con’t</a:t>
            </a:r>
            <a:r>
              <a:rPr lang="en-US" sz="4000" dirty="0">
                <a:latin typeface="Palatino Linotype" panose="02040502050505030304" pitchFamily="18" charset="0"/>
              </a:rPr>
              <a:t>.</a:t>
            </a:r>
          </a:p>
        </p:txBody>
      </p:sp>
      <p:sp>
        <p:nvSpPr>
          <p:cNvPr id="3" name="Content Placeholder 2">
            <a:extLst>
              <a:ext uri="{FF2B5EF4-FFF2-40B4-BE49-F238E27FC236}">
                <a16:creationId xmlns:a16="http://schemas.microsoft.com/office/drawing/2014/main" id="{A150557C-FFD1-7902-484C-948D1633EABE}"/>
              </a:ext>
            </a:extLst>
          </p:cNvPr>
          <p:cNvSpPr>
            <a:spLocks noGrp="1"/>
          </p:cNvSpPr>
          <p:nvPr>
            <p:ph idx="1"/>
          </p:nvPr>
        </p:nvSpPr>
        <p:spPr>
          <a:xfrm>
            <a:off x="201578" y="2428397"/>
            <a:ext cx="11900263" cy="4429603"/>
          </a:xfrm>
        </p:spPr>
        <p:txBody>
          <a:bodyPr>
            <a:noAutofit/>
          </a:bodyPr>
          <a:lstStyle/>
          <a:p>
            <a:r>
              <a:rPr lang="en-US" sz="2600" dirty="0">
                <a:latin typeface="Palatino Linotype" panose="02040502050505030304" pitchFamily="18" charset="0"/>
              </a:rPr>
              <a:t>Minimum of 2 of the following:</a:t>
            </a:r>
          </a:p>
          <a:p>
            <a:pPr lvl="1"/>
            <a:r>
              <a:rPr lang="en-US" sz="2600" dirty="0">
                <a:latin typeface="Palatino Linotype" panose="02040502050505030304" pitchFamily="18" charset="0"/>
              </a:rPr>
              <a:t>Use of pervious materials in lieu of impervious materials</a:t>
            </a:r>
          </a:p>
          <a:p>
            <a:pPr lvl="2"/>
            <a:r>
              <a:rPr lang="en-US" sz="2600" dirty="0">
                <a:latin typeface="Palatino Linotype" panose="02040502050505030304" pitchFamily="18" charset="0"/>
              </a:rPr>
              <a:t>Minimum 20% of total area that would be impervious must be pervious</a:t>
            </a:r>
          </a:p>
          <a:p>
            <a:pPr lvl="1"/>
            <a:r>
              <a:rPr lang="en-US" sz="2600" dirty="0">
                <a:latin typeface="Palatino Linotype" panose="02040502050505030304" pitchFamily="18" charset="0"/>
              </a:rPr>
              <a:t>Incorporation of green space within cul-de-sacs and boulevard islands</a:t>
            </a:r>
          </a:p>
          <a:p>
            <a:pPr lvl="1"/>
            <a:r>
              <a:rPr lang="en-US" sz="2600" dirty="0">
                <a:latin typeface="Palatino Linotype" panose="02040502050505030304" pitchFamily="18" charset="0"/>
              </a:rPr>
              <a:t>Passive house design features</a:t>
            </a:r>
          </a:p>
          <a:p>
            <a:pPr lvl="2"/>
            <a:r>
              <a:rPr lang="en-US" sz="2600" dirty="0">
                <a:latin typeface="Palatino Linotype" panose="02040502050505030304" pitchFamily="18" charset="0"/>
              </a:rPr>
              <a:t>Avoidance of fossil fuel HVAC systems &amp; appliances</a:t>
            </a:r>
          </a:p>
          <a:p>
            <a:pPr lvl="1"/>
            <a:r>
              <a:rPr lang="en-US" sz="2600" dirty="0">
                <a:latin typeface="Palatino Linotype" panose="02040502050505030304" pitchFamily="18" charset="0"/>
              </a:rPr>
              <a:t>Incorporation of rain gardens, bioswales, non-structured stormwater controls</a:t>
            </a:r>
          </a:p>
          <a:p>
            <a:pPr lvl="1"/>
            <a:r>
              <a:rPr lang="en-US" sz="2600" dirty="0">
                <a:latin typeface="Palatino Linotype" panose="02040502050505030304" pitchFamily="18" charset="0"/>
              </a:rPr>
              <a:t>Clustering dwelling units to preserve open space</a:t>
            </a:r>
          </a:p>
        </p:txBody>
      </p:sp>
      <p:sp>
        <p:nvSpPr>
          <p:cNvPr id="5" name="Rectangle 4">
            <a:extLst>
              <a:ext uri="{FF2B5EF4-FFF2-40B4-BE49-F238E27FC236}">
                <a16:creationId xmlns:a16="http://schemas.microsoft.com/office/drawing/2014/main" id="{DC14BB11-70B3-8930-A0E7-CAF69C3C9675}"/>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Title 1">
            <a:extLst>
              <a:ext uri="{FF2B5EF4-FFF2-40B4-BE49-F238E27FC236}">
                <a16:creationId xmlns:a16="http://schemas.microsoft.com/office/drawing/2014/main" id="{E87CB75E-D458-92AF-AAF2-322D0C38F3FC}"/>
              </a:ext>
            </a:extLst>
          </p:cNvPr>
          <p:cNvSpPr txBox="1">
            <a:spLocks/>
          </p:cNvSpPr>
          <p:nvPr/>
        </p:nvSpPr>
        <p:spPr>
          <a:xfrm>
            <a:off x="-584286" y="100958"/>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
        <p:nvSpPr>
          <p:cNvPr id="7" name="Rectangle 6">
            <a:extLst>
              <a:ext uri="{FF2B5EF4-FFF2-40B4-BE49-F238E27FC236}">
                <a16:creationId xmlns:a16="http://schemas.microsoft.com/office/drawing/2014/main" id="{EE8FF169-ADE9-C630-6486-560177993987}"/>
              </a:ext>
            </a:extLst>
          </p:cNvPr>
          <p:cNvSpPr/>
          <p:nvPr/>
        </p:nvSpPr>
        <p:spPr>
          <a:xfrm>
            <a:off x="0" y="1292957"/>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Tree>
    <p:extLst>
      <p:ext uri="{BB962C8B-B14F-4D97-AF65-F5344CB8AC3E}">
        <p14:creationId xmlns:p14="http://schemas.microsoft.com/office/powerpoint/2010/main" val="284299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CA52-6DE5-D045-38FB-B0D021E265DA}"/>
              </a:ext>
            </a:extLst>
          </p:cNvPr>
          <p:cNvSpPr>
            <a:spLocks noGrp="1"/>
          </p:cNvSpPr>
          <p:nvPr>
            <p:ph type="title"/>
          </p:nvPr>
        </p:nvSpPr>
        <p:spPr>
          <a:xfrm>
            <a:off x="422737" y="1386485"/>
            <a:ext cx="10515600" cy="1325563"/>
          </a:xfrm>
        </p:spPr>
        <p:txBody>
          <a:bodyPr>
            <a:normAutofit/>
          </a:bodyPr>
          <a:lstStyle/>
          <a:p>
            <a:r>
              <a:rPr lang="en-US" sz="4000" dirty="0">
                <a:latin typeface="Palatino Linotype" panose="02040502050505030304" pitchFamily="18" charset="0"/>
              </a:rPr>
              <a:t>COD Further Development Standards</a:t>
            </a:r>
          </a:p>
        </p:txBody>
      </p:sp>
      <p:sp>
        <p:nvSpPr>
          <p:cNvPr id="3" name="Content Placeholder 2">
            <a:extLst>
              <a:ext uri="{FF2B5EF4-FFF2-40B4-BE49-F238E27FC236}">
                <a16:creationId xmlns:a16="http://schemas.microsoft.com/office/drawing/2014/main" id="{C76A9A1B-4C1E-2C50-9874-D6F1A7894C62}"/>
              </a:ext>
            </a:extLst>
          </p:cNvPr>
          <p:cNvSpPr>
            <a:spLocks noGrp="1"/>
          </p:cNvSpPr>
          <p:nvPr>
            <p:ph idx="1"/>
          </p:nvPr>
        </p:nvSpPr>
        <p:spPr>
          <a:xfrm>
            <a:off x="838200" y="2412198"/>
            <a:ext cx="10515600" cy="3950708"/>
          </a:xfrm>
        </p:spPr>
        <p:txBody>
          <a:bodyPr>
            <a:noAutofit/>
          </a:bodyPr>
          <a:lstStyle/>
          <a:p>
            <a:r>
              <a:rPr lang="en-US" sz="3200" dirty="0">
                <a:latin typeface="Palatino Linotype" panose="02040502050505030304" pitchFamily="18" charset="0"/>
              </a:rPr>
              <a:t>Plantings</a:t>
            </a:r>
          </a:p>
          <a:p>
            <a:pPr lvl="1"/>
            <a:r>
              <a:rPr lang="en-US" sz="3200" dirty="0">
                <a:latin typeface="Palatino Linotype" panose="02040502050505030304" pitchFamily="18" charset="0"/>
              </a:rPr>
              <a:t>Trees and shrubs must be provided in setbacks and within development</a:t>
            </a:r>
          </a:p>
          <a:p>
            <a:pPr lvl="2"/>
            <a:r>
              <a:rPr lang="en-US" sz="3200" dirty="0">
                <a:latin typeface="Palatino Linotype" panose="02040502050505030304" pitchFamily="18" charset="0"/>
              </a:rPr>
              <a:t>At least one tree required per dwelling unit (new or existing)</a:t>
            </a:r>
          </a:p>
          <a:p>
            <a:pPr lvl="1"/>
            <a:r>
              <a:rPr lang="en-US" sz="3200" dirty="0">
                <a:latin typeface="Palatino Linotype" panose="02040502050505030304" pitchFamily="18" charset="0"/>
              </a:rPr>
              <a:t>Minimum of 70% trees and shrubs native</a:t>
            </a:r>
          </a:p>
          <a:p>
            <a:pPr lvl="1"/>
            <a:r>
              <a:rPr lang="en-US" sz="3200" dirty="0">
                <a:latin typeface="Palatino Linotype" panose="02040502050505030304" pitchFamily="18" charset="0"/>
              </a:rPr>
              <a:t>No invasive species allowed</a:t>
            </a:r>
          </a:p>
          <a:p>
            <a:pPr lvl="1"/>
            <a:r>
              <a:rPr lang="en-US" sz="3200" dirty="0">
                <a:latin typeface="Palatino Linotype" panose="02040502050505030304" pitchFamily="18" charset="0"/>
              </a:rPr>
              <a:t>Minimum of 70% of trees must be shade trees</a:t>
            </a:r>
          </a:p>
        </p:txBody>
      </p:sp>
      <p:sp>
        <p:nvSpPr>
          <p:cNvPr id="5" name="Rectangle 4">
            <a:extLst>
              <a:ext uri="{FF2B5EF4-FFF2-40B4-BE49-F238E27FC236}">
                <a16:creationId xmlns:a16="http://schemas.microsoft.com/office/drawing/2014/main" id="{9BABA4C7-09E2-BFB5-7175-E2B09769A2A7}"/>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CBCFC154-9AF0-3B10-0E7D-F663D0EBE1C5}"/>
              </a:ext>
            </a:extLst>
          </p:cNvPr>
          <p:cNvSpPr/>
          <p:nvPr/>
        </p:nvSpPr>
        <p:spPr>
          <a:xfrm>
            <a:off x="0" y="1272939"/>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7" name="Title 1">
            <a:extLst>
              <a:ext uri="{FF2B5EF4-FFF2-40B4-BE49-F238E27FC236}">
                <a16:creationId xmlns:a16="http://schemas.microsoft.com/office/drawing/2014/main" id="{33B71E33-1FC7-65FC-FBCD-1B94ABB039C2}"/>
              </a:ext>
            </a:extLst>
          </p:cNvPr>
          <p:cNvSpPr txBox="1">
            <a:spLocks/>
          </p:cNvSpPr>
          <p:nvPr/>
        </p:nvSpPr>
        <p:spPr>
          <a:xfrm>
            <a:off x="-584286" y="100958"/>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41820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5941-D745-AF91-3D9B-0C607E0E7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02F1F-1D1E-359F-30F5-97CC5CB0AACC}"/>
              </a:ext>
            </a:extLst>
          </p:cNvPr>
          <p:cNvSpPr>
            <a:spLocks noGrp="1"/>
          </p:cNvSpPr>
          <p:nvPr>
            <p:ph type="title"/>
          </p:nvPr>
        </p:nvSpPr>
        <p:spPr>
          <a:xfrm>
            <a:off x="252920" y="1386485"/>
            <a:ext cx="10515600" cy="1325563"/>
          </a:xfrm>
        </p:spPr>
        <p:txBody>
          <a:bodyPr>
            <a:normAutofit/>
          </a:bodyPr>
          <a:lstStyle/>
          <a:p>
            <a:r>
              <a:rPr lang="en-US" sz="3600" dirty="0">
                <a:latin typeface="Palatino Linotype" panose="02040502050505030304" pitchFamily="18" charset="0"/>
              </a:rPr>
              <a:t>COD Further Development Standards, </a:t>
            </a:r>
            <a:r>
              <a:rPr lang="en-US" sz="3600" dirty="0" err="1">
                <a:latin typeface="Palatino Linotype" panose="02040502050505030304" pitchFamily="18" charset="0"/>
              </a:rPr>
              <a:t>con’t</a:t>
            </a:r>
            <a:r>
              <a:rPr lang="en-US" sz="3600" dirty="0">
                <a:latin typeface="Palatino Linotype" panose="02040502050505030304" pitchFamily="18" charset="0"/>
              </a:rPr>
              <a:t>.</a:t>
            </a:r>
          </a:p>
        </p:txBody>
      </p:sp>
      <p:sp>
        <p:nvSpPr>
          <p:cNvPr id="3" name="Content Placeholder 2">
            <a:extLst>
              <a:ext uri="{FF2B5EF4-FFF2-40B4-BE49-F238E27FC236}">
                <a16:creationId xmlns:a16="http://schemas.microsoft.com/office/drawing/2014/main" id="{A20C8A7E-3016-5EFB-B344-24FEF6F17795}"/>
              </a:ext>
            </a:extLst>
          </p:cNvPr>
          <p:cNvSpPr>
            <a:spLocks noGrp="1"/>
          </p:cNvSpPr>
          <p:nvPr>
            <p:ph idx="1"/>
          </p:nvPr>
        </p:nvSpPr>
        <p:spPr>
          <a:xfrm>
            <a:off x="940525" y="2526618"/>
            <a:ext cx="10816046" cy="3950708"/>
          </a:xfrm>
        </p:spPr>
        <p:txBody>
          <a:bodyPr>
            <a:normAutofit/>
          </a:bodyPr>
          <a:lstStyle/>
          <a:p>
            <a:r>
              <a:rPr lang="en-US" sz="3200" dirty="0">
                <a:latin typeface="Palatino Linotype" panose="02040502050505030304" pitchFamily="18" charset="0"/>
              </a:rPr>
              <a:t>Parking</a:t>
            </a:r>
          </a:p>
          <a:p>
            <a:pPr lvl="1"/>
            <a:r>
              <a:rPr lang="en-US" sz="3200" dirty="0">
                <a:latin typeface="Palatino Linotype" panose="02040502050505030304" pitchFamily="18" charset="0"/>
              </a:rPr>
              <a:t>Each home must be provided with off street parking space(s)</a:t>
            </a:r>
          </a:p>
          <a:p>
            <a:pPr lvl="2"/>
            <a:r>
              <a:rPr lang="en-US" sz="3200" dirty="0">
                <a:latin typeface="Palatino Linotype" panose="02040502050505030304" pitchFamily="18" charset="0"/>
              </a:rPr>
              <a:t>No more than one garage space per unit</a:t>
            </a:r>
          </a:p>
          <a:p>
            <a:pPr lvl="1"/>
            <a:r>
              <a:rPr lang="en-US" sz="3200" dirty="0">
                <a:latin typeface="Palatino Linotype" panose="02040502050505030304" pitchFamily="18" charset="0"/>
              </a:rPr>
              <a:t>At least one securable bicycle parking or storage space per dwelling unit</a:t>
            </a:r>
          </a:p>
          <a:p>
            <a:pPr lvl="2"/>
            <a:r>
              <a:rPr lang="en-US" sz="3200" dirty="0">
                <a:latin typeface="Palatino Linotype" panose="02040502050505030304" pitchFamily="18" charset="0"/>
              </a:rPr>
              <a:t>Garage satisfies this requirement</a:t>
            </a:r>
          </a:p>
        </p:txBody>
      </p:sp>
      <p:sp>
        <p:nvSpPr>
          <p:cNvPr id="5" name="Rectangle 4">
            <a:extLst>
              <a:ext uri="{FF2B5EF4-FFF2-40B4-BE49-F238E27FC236}">
                <a16:creationId xmlns:a16="http://schemas.microsoft.com/office/drawing/2014/main" id="{E1EF724A-1AC1-27B7-DC1E-131DF787253E}"/>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6" name="Rectangle 5">
            <a:extLst>
              <a:ext uri="{FF2B5EF4-FFF2-40B4-BE49-F238E27FC236}">
                <a16:creationId xmlns:a16="http://schemas.microsoft.com/office/drawing/2014/main" id="{8D85CE16-F33B-531F-3CFF-9786C6C4ADBD}"/>
              </a:ext>
            </a:extLst>
          </p:cNvPr>
          <p:cNvSpPr/>
          <p:nvPr/>
        </p:nvSpPr>
        <p:spPr>
          <a:xfrm>
            <a:off x="0" y="1272939"/>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7" name="Title 1">
            <a:extLst>
              <a:ext uri="{FF2B5EF4-FFF2-40B4-BE49-F238E27FC236}">
                <a16:creationId xmlns:a16="http://schemas.microsoft.com/office/drawing/2014/main" id="{1DEFF4EA-AEC7-480F-E53C-9EA8EE6A9444}"/>
              </a:ext>
            </a:extLst>
          </p:cNvPr>
          <p:cNvSpPr txBox="1">
            <a:spLocks/>
          </p:cNvSpPr>
          <p:nvPr/>
        </p:nvSpPr>
        <p:spPr>
          <a:xfrm>
            <a:off x="-584286" y="100958"/>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319142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C90C-FDCD-4A76-57D1-8E38CD32C6C4}"/>
              </a:ext>
            </a:extLst>
          </p:cNvPr>
          <p:cNvSpPr>
            <a:spLocks noGrp="1"/>
          </p:cNvSpPr>
          <p:nvPr>
            <p:ph type="title"/>
          </p:nvPr>
        </p:nvSpPr>
        <p:spPr>
          <a:xfrm>
            <a:off x="1624014" y="1273329"/>
            <a:ext cx="8316951" cy="936629"/>
          </a:xfrm>
        </p:spPr>
        <p:txBody>
          <a:bodyPr>
            <a:normAutofit/>
          </a:bodyPr>
          <a:lstStyle/>
          <a:p>
            <a:r>
              <a:rPr lang="en-US" sz="3600" dirty="0">
                <a:latin typeface="Palatino Linotype" panose="02040502050505030304" pitchFamily="18" charset="0"/>
              </a:rPr>
              <a:t>COD Dimensional &amp; Density Standards</a:t>
            </a:r>
          </a:p>
        </p:txBody>
      </p:sp>
      <p:graphicFrame>
        <p:nvGraphicFramePr>
          <p:cNvPr id="5" name="Content Placeholder 4">
            <a:extLst>
              <a:ext uri="{FF2B5EF4-FFF2-40B4-BE49-F238E27FC236}">
                <a16:creationId xmlns:a16="http://schemas.microsoft.com/office/drawing/2014/main" id="{9DB29F38-AC14-0482-3C0D-5C8A1179071E}"/>
              </a:ext>
            </a:extLst>
          </p:cNvPr>
          <p:cNvGraphicFramePr>
            <a:graphicFrameLocks noGrp="1"/>
          </p:cNvGraphicFramePr>
          <p:nvPr>
            <p:ph idx="1"/>
            <p:extLst>
              <p:ext uri="{D42A27DB-BD31-4B8C-83A1-F6EECF244321}">
                <p14:modId xmlns:p14="http://schemas.microsoft.com/office/powerpoint/2010/main" val="534189926"/>
              </p:ext>
            </p:extLst>
          </p:nvPr>
        </p:nvGraphicFramePr>
        <p:xfrm>
          <a:off x="681446" y="1960561"/>
          <a:ext cx="10515600" cy="3881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34985287"/>
                    </a:ext>
                  </a:extLst>
                </a:gridCol>
                <a:gridCol w="5257800">
                  <a:extLst>
                    <a:ext uri="{9D8B030D-6E8A-4147-A177-3AD203B41FA5}">
                      <a16:colId xmlns:a16="http://schemas.microsoft.com/office/drawing/2014/main" val="1733804090"/>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420725084"/>
                  </a:ext>
                </a:extLst>
              </a:tr>
              <a:tr h="370840">
                <a:tc>
                  <a:txBody>
                    <a:bodyPr/>
                    <a:lstStyle/>
                    <a:p>
                      <a:r>
                        <a:rPr lang="en-US" dirty="0">
                          <a:latin typeface="Palatino Linotype" panose="02040502050505030304" pitchFamily="18" charset="0"/>
                        </a:rPr>
                        <a:t>Minimum Lot Area of Development Locus (sq. ft)</a:t>
                      </a:r>
                    </a:p>
                  </a:txBody>
                  <a:tcPr/>
                </a:tc>
                <a:tc>
                  <a:txBody>
                    <a:bodyPr/>
                    <a:lstStyle/>
                    <a:p>
                      <a:r>
                        <a:rPr lang="en-US" dirty="0">
                          <a:latin typeface="Palatino Linotype" panose="02040502050505030304" pitchFamily="18" charset="0"/>
                        </a:rPr>
                        <a:t>40,000</a:t>
                      </a:r>
                    </a:p>
                  </a:txBody>
                  <a:tcPr/>
                </a:tc>
                <a:extLst>
                  <a:ext uri="{0D108BD9-81ED-4DB2-BD59-A6C34878D82A}">
                    <a16:rowId xmlns:a16="http://schemas.microsoft.com/office/drawing/2014/main" val="269821379"/>
                  </a:ext>
                </a:extLst>
              </a:tr>
              <a:tr h="370840">
                <a:tc>
                  <a:txBody>
                    <a:bodyPr/>
                    <a:lstStyle/>
                    <a:p>
                      <a:r>
                        <a:rPr lang="en-US" dirty="0">
                          <a:latin typeface="Palatino Linotype" panose="02040502050505030304" pitchFamily="18" charset="0"/>
                        </a:rPr>
                        <a:t>Maximum Height</a:t>
                      </a:r>
                      <a:br>
                        <a:rPr lang="en-US" dirty="0">
                          <a:latin typeface="Palatino Linotype" panose="02040502050505030304" pitchFamily="18" charset="0"/>
                        </a:rPr>
                      </a:br>
                      <a:r>
                        <a:rPr lang="en-US" dirty="0">
                          <a:latin typeface="Palatino Linotype" panose="02040502050505030304" pitchFamily="18" charset="0"/>
                        </a:rPr>
                        <a:t>      Stories</a:t>
                      </a:r>
                      <a:br>
                        <a:rPr lang="en-US" dirty="0">
                          <a:latin typeface="Palatino Linotype" panose="02040502050505030304" pitchFamily="18" charset="0"/>
                        </a:rPr>
                      </a:br>
                      <a:r>
                        <a:rPr lang="en-US" dirty="0">
                          <a:latin typeface="Palatino Linotype" panose="02040502050505030304" pitchFamily="18" charset="0"/>
                        </a:rPr>
                        <a:t>      Feet</a:t>
                      </a:r>
                    </a:p>
                  </a:txBody>
                  <a:tcPr/>
                </a:tc>
                <a:tc>
                  <a:txBody>
                    <a:bodyPr/>
                    <a:lstStyle/>
                    <a:p>
                      <a:br>
                        <a:rPr lang="en-US" dirty="0">
                          <a:latin typeface="Palatino Linotype" panose="02040502050505030304" pitchFamily="18" charset="0"/>
                        </a:rPr>
                      </a:br>
                      <a:r>
                        <a:rPr lang="en-US" b="1" dirty="0">
                          <a:latin typeface="Palatino Linotype" panose="02040502050505030304" pitchFamily="18" charset="0"/>
                        </a:rPr>
                        <a:t>2</a:t>
                      </a:r>
                      <a:br>
                        <a:rPr lang="en-US" b="1" dirty="0">
                          <a:latin typeface="Palatino Linotype" panose="02040502050505030304" pitchFamily="18" charset="0"/>
                        </a:rPr>
                      </a:br>
                      <a:r>
                        <a:rPr lang="en-US" b="1" dirty="0">
                          <a:latin typeface="Palatino Linotype" panose="02040502050505030304" pitchFamily="18" charset="0"/>
                        </a:rPr>
                        <a:t>30</a:t>
                      </a:r>
                    </a:p>
                  </a:txBody>
                  <a:tcPr/>
                </a:tc>
                <a:extLst>
                  <a:ext uri="{0D108BD9-81ED-4DB2-BD59-A6C34878D82A}">
                    <a16:rowId xmlns:a16="http://schemas.microsoft.com/office/drawing/2014/main" val="1280181330"/>
                  </a:ext>
                </a:extLst>
              </a:tr>
              <a:tr h="370840">
                <a:tc>
                  <a:txBody>
                    <a:bodyPr/>
                    <a:lstStyle/>
                    <a:p>
                      <a:r>
                        <a:rPr lang="en-US" dirty="0">
                          <a:latin typeface="Palatino Linotype" panose="02040502050505030304" pitchFamily="18" charset="0"/>
                        </a:rPr>
                        <a:t>Maximum Density</a:t>
                      </a:r>
                    </a:p>
                  </a:txBody>
                  <a:tcPr/>
                </a:tc>
                <a:tc>
                  <a:txBody>
                    <a:bodyPr/>
                    <a:lstStyle/>
                    <a:p>
                      <a:r>
                        <a:rPr lang="en-US" dirty="0">
                          <a:latin typeface="Palatino Linotype" panose="02040502050505030304" pitchFamily="18" charset="0"/>
                        </a:rPr>
                        <a:t>10 dwelling units per acre</a:t>
                      </a:r>
                    </a:p>
                  </a:txBody>
                  <a:tcPr/>
                </a:tc>
                <a:extLst>
                  <a:ext uri="{0D108BD9-81ED-4DB2-BD59-A6C34878D82A}">
                    <a16:rowId xmlns:a16="http://schemas.microsoft.com/office/drawing/2014/main" val="228818578"/>
                  </a:ext>
                </a:extLst>
              </a:tr>
              <a:tr h="370840">
                <a:tc>
                  <a:txBody>
                    <a:bodyPr/>
                    <a:lstStyle/>
                    <a:p>
                      <a:r>
                        <a:rPr lang="en-US" dirty="0">
                          <a:latin typeface="Palatino Linotype" panose="02040502050505030304" pitchFamily="18" charset="0"/>
                        </a:rPr>
                        <a:t>Maximum Unit Size</a:t>
                      </a:r>
                    </a:p>
                  </a:txBody>
                  <a:tcPr/>
                </a:tc>
                <a:tc>
                  <a:txBody>
                    <a:bodyPr/>
                    <a:lstStyle/>
                    <a:p>
                      <a:r>
                        <a:rPr lang="en-US" b="1" dirty="0">
                          <a:latin typeface="Palatino Linotype" panose="02040502050505030304" pitchFamily="18" charset="0"/>
                        </a:rPr>
                        <a:t>1,850 sq. ft. gross floor area (excl. garage space)</a:t>
                      </a:r>
                    </a:p>
                  </a:txBody>
                  <a:tcPr/>
                </a:tc>
                <a:extLst>
                  <a:ext uri="{0D108BD9-81ED-4DB2-BD59-A6C34878D82A}">
                    <a16:rowId xmlns:a16="http://schemas.microsoft.com/office/drawing/2014/main" val="3587193683"/>
                  </a:ext>
                </a:extLst>
              </a:tr>
              <a:tr h="370840">
                <a:tc>
                  <a:txBody>
                    <a:bodyPr/>
                    <a:lstStyle/>
                    <a:p>
                      <a:r>
                        <a:rPr lang="en-US" dirty="0">
                          <a:latin typeface="Palatino Linotype" panose="02040502050505030304" pitchFamily="18" charset="0"/>
                        </a:rPr>
                        <a:t>Minimum Lot Frontage (ft)</a:t>
                      </a:r>
                    </a:p>
                  </a:txBody>
                  <a:tcPr/>
                </a:tc>
                <a:tc>
                  <a:txBody>
                    <a:bodyPr/>
                    <a:lstStyle/>
                    <a:p>
                      <a:r>
                        <a:rPr lang="en-US" dirty="0">
                          <a:latin typeface="Palatino Linotype" panose="02040502050505030304" pitchFamily="18" charset="0"/>
                        </a:rPr>
                        <a:t>150</a:t>
                      </a:r>
                    </a:p>
                  </a:txBody>
                  <a:tcPr/>
                </a:tc>
                <a:extLst>
                  <a:ext uri="{0D108BD9-81ED-4DB2-BD59-A6C34878D82A}">
                    <a16:rowId xmlns:a16="http://schemas.microsoft.com/office/drawing/2014/main" val="4041486840"/>
                  </a:ext>
                </a:extLst>
              </a:tr>
              <a:tr h="370840">
                <a:tc>
                  <a:txBody>
                    <a:bodyPr/>
                    <a:lstStyle/>
                    <a:p>
                      <a:r>
                        <a:rPr lang="en-US" dirty="0">
                          <a:latin typeface="Palatino Linotype" panose="02040502050505030304" pitchFamily="18" charset="0"/>
                        </a:rPr>
                        <a:t>Minimum Front Yard Setback (ft)</a:t>
                      </a:r>
                    </a:p>
                  </a:txBody>
                  <a:tcPr/>
                </a:tc>
                <a:tc>
                  <a:txBody>
                    <a:bodyPr/>
                    <a:lstStyle/>
                    <a:p>
                      <a:r>
                        <a:rPr lang="en-US" dirty="0">
                          <a:latin typeface="Palatino Linotype" panose="02040502050505030304" pitchFamily="18" charset="0"/>
                        </a:rPr>
                        <a:t>20</a:t>
                      </a:r>
                    </a:p>
                  </a:txBody>
                  <a:tcPr/>
                </a:tc>
                <a:extLst>
                  <a:ext uri="{0D108BD9-81ED-4DB2-BD59-A6C34878D82A}">
                    <a16:rowId xmlns:a16="http://schemas.microsoft.com/office/drawing/2014/main" val="1214916987"/>
                  </a:ext>
                </a:extLst>
              </a:tr>
              <a:tr h="370840">
                <a:tc>
                  <a:txBody>
                    <a:bodyPr/>
                    <a:lstStyle/>
                    <a:p>
                      <a:r>
                        <a:rPr lang="en-US" dirty="0">
                          <a:latin typeface="Palatino Linotype" panose="02040502050505030304" pitchFamily="18" charset="0"/>
                        </a:rPr>
                        <a:t>Minimum Side Yard Setback (ft)</a:t>
                      </a:r>
                    </a:p>
                  </a:txBody>
                  <a:tcPr/>
                </a:tc>
                <a:tc>
                  <a:txBody>
                    <a:bodyPr/>
                    <a:lstStyle/>
                    <a:p>
                      <a:r>
                        <a:rPr lang="en-US" dirty="0">
                          <a:latin typeface="Palatino Linotype" panose="02040502050505030304" pitchFamily="18" charset="0"/>
                        </a:rPr>
                        <a:t>15</a:t>
                      </a:r>
                    </a:p>
                  </a:txBody>
                  <a:tcPr/>
                </a:tc>
                <a:extLst>
                  <a:ext uri="{0D108BD9-81ED-4DB2-BD59-A6C34878D82A}">
                    <a16:rowId xmlns:a16="http://schemas.microsoft.com/office/drawing/2014/main" val="2654210037"/>
                  </a:ext>
                </a:extLst>
              </a:tr>
              <a:tr h="370840">
                <a:tc>
                  <a:txBody>
                    <a:bodyPr/>
                    <a:lstStyle/>
                    <a:p>
                      <a:r>
                        <a:rPr lang="en-US" dirty="0">
                          <a:latin typeface="Palatino Linotype" panose="02040502050505030304" pitchFamily="18" charset="0"/>
                        </a:rPr>
                        <a:t>Minimum Rear Yard Setback (ft)</a:t>
                      </a:r>
                    </a:p>
                  </a:txBody>
                  <a:tcPr/>
                </a:tc>
                <a:tc>
                  <a:txBody>
                    <a:bodyPr/>
                    <a:lstStyle/>
                    <a:p>
                      <a:r>
                        <a:rPr lang="en-US" dirty="0">
                          <a:latin typeface="Palatino Linotype" panose="02040502050505030304" pitchFamily="18" charset="0"/>
                        </a:rPr>
                        <a:t>15</a:t>
                      </a:r>
                    </a:p>
                  </a:txBody>
                  <a:tcPr/>
                </a:tc>
                <a:extLst>
                  <a:ext uri="{0D108BD9-81ED-4DB2-BD59-A6C34878D82A}">
                    <a16:rowId xmlns:a16="http://schemas.microsoft.com/office/drawing/2014/main" val="1904105324"/>
                  </a:ext>
                </a:extLst>
              </a:tr>
            </a:tbl>
          </a:graphicData>
        </a:graphic>
      </p:graphicFrame>
      <p:sp>
        <p:nvSpPr>
          <p:cNvPr id="3" name="TextBox 2">
            <a:extLst>
              <a:ext uri="{FF2B5EF4-FFF2-40B4-BE49-F238E27FC236}">
                <a16:creationId xmlns:a16="http://schemas.microsoft.com/office/drawing/2014/main" id="{830C93D6-121D-801D-89E3-0EC624B2AB1D}"/>
              </a:ext>
            </a:extLst>
          </p:cNvPr>
          <p:cNvSpPr txBox="1"/>
          <p:nvPr/>
        </p:nvSpPr>
        <p:spPr>
          <a:xfrm>
            <a:off x="222069" y="5841682"/>
            <a:ext cx="11821885" cy="646331"/>
          </a:xfrm>
          <a:prstGeom prst="rect">
            <a:avLst/>
          </a:prstGeom>
          <a:noFill/>
        </p:spPr>
        <p:txBody>
          <a:bodyPr wrap="square" rtlCol="0">
            <a:spAutoFit/>
          </a:bodyPr>
          <a:lstStyle/>
          <a:p>
            <a:r>
              <a:rPr lang="en-US" dirty="0">
                <a:latin typeface="Palatino Linotype" panose="02040502050505030304" pitchFamily="18" charset="0"/>
              </a:rPr>
              <a:t>*Preexisting residential structures shall not be subject to setback and height requirements, but shall comply with lot area, density, and unit size requirements</a:t>
            </a:r>
          </a:p>
        </p:txBody>
      </p:sp>
      <p:sp>
        <p:nvSpPr>
          <p:cNvPr id="6" name="Rectangle 5">
            <a:extLst>
              <a:ext uri="{FF2B5EF4-FFF2-40B4-BE49-F238E27FC236}">
                <a16:creationId xmlns:a16="http://schemas.microsoft.com/office/drawing/2014/main" id="{2D6D86DF-50A4-2C3F-9792-666B2710133A}"/>
              </a:ext>
            </a:extLst>
          </p:cNvPr>
          <p:cNvSpPr/>
          <p:nvPr/>
        </p:nvSpPr>
        <p:spPr>
          <a:xfrm>
            <a:off x="0" y="6590872"/>
            <a:ext cx="12192000" cy="267128"/>
          </a:xfrm>
          <a:prstGeom prst="rect">
            <a:avLst/>
          </a:prstGeom>
          <a:solidFill>
            <a:srgbClr val="0092A7"/>
          </a:solidFill>
          <a:ln>
            <a:solidFill>
              <a:srgbClr val="00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7" name="Rectangle 6">
            <a:extLst>
              <a:ext uri="{FF2B5EF4-FFF2-40B4-BE49-F238E27FC236}">
                <a16:creationId xmlns:a16="http://schemas.microsoft.com/office/drawing/2014/main" id="{3B0E1341-4F06-1DB1-8EAE-4E5C8BE63D0D}"/>
              </a:ext>
            </a:extLst>
          </p:cNvPr>
          <p:cNvSpPr/>
          <p:nvPr/>
        </p:nvSpPr>
        <p:spPr>
          <a:xfrm>
            <a:off x="-1" y="1139765"/>
            <a:ext cx="12192000" cy="267128"/>
          </a:xfrm>
          <a:prstGeom prst="rect">
            <a:avLst/>
          </a:prstGeom>
          <a:solidFill>
            <a:srgbClr val="ED2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4" name="Title 1">
            <a:extLst>
              <a:ext uri="{FF2B5EF4-FFF2-40B4-BE49-F238E27FC236}">
                <a16:creationId xmlns:a16="http://schemas.microsoft.com/office/drawing/2014/main" id="{6236F295-BAB3-5F9D-C51B-CBEB34DB4EC3}"/>
              </a:ext>
            </a:extLst>
          </p:cNvPr>
          <p:cNvSpPr txBox="1">
            <a:spLocks/>
          </p:cNvSpPr>
          <p:nvPr/>
        </p:nvSpPr>
        <p:spPr>
          <a:xfrm>
            <a:off x="-819738" y="-155093"/>
            <a:ext cx="66022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Palatino Linotype" panose="02040502050505030304" pitchFamily="18" charset="0"/>
              </a:rPr>
              <a:t>Article 30</a:t>
            </a:r>
          </a:p>
        </p:txBody>
      </p:sp>
    </p:spTree>
    <p:extLst>
      <p:ext uri="{BB962C8B-B14F-4D97-AF65-F5344CB8AC3E}">
        <p14:creationId xmlns:p14="http://schemas.microsoft.com/office/powerpoint/2010/main" val="66854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67514</TotalTime>
  <Words>1336</Words>
  <Application>Microsoft Office PowerPoint</Application>
  <PresentationFormat>Widescreen</PresentationFormat>
  <Paragraphs>156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Garamond</vt:lpstr>
      <vt:lpstr>Palatino Linotype</vt:lpstr>
      <vt:lpstr>Office Theme</vt:lpstr>
      <vt:lpstr>Zoning Bylaw Amendment –  Cottage Overlay District</vt:lpstr>
      <vt:lpstr>Article 30</vt:lpstr>
      <vt:lpstr>Cottage Overlay District (COD)</vt:lpstr>
      <vt:lpstr>COD Design Standards</vt:lpstr>
      <vt:lpstr>COD Sustainable Development Standards</vt:lpstr>
      <vt:lpstr>COD Sustainable Development Standards, con’t.</vt:lpstr>
      <vt:lpstr>COD Further Development Standards</vt:lpstr>
      <vt:lpstr>COD Further Development Standards, con’t.</vt:lpstr>
      <vt:lpstr>COD Dimensional &amp; Density Standards</vt:lpstr>
      <vt:lpstr>Cottage Home Examples</vt:lpstr>
      <vt:lpstr>Zoning Map Amendment –Cottage Overlay District</vt:lpstr>
      <vt:lpstr>Cottage Overlay District Initial Location   49 Elm Street</vt:lpstr>
      <vt:lpstr>Cottage Overlay District Zoning Map- 49 Elm Street</vt:lpstr>
      <vt:lpstr>Conceptual Development Site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13:</dc:title>
  <dc:creator>Crowley, Todd A.</dc:creator>
  <cp:lastModifiedBy>Fidalgo, Amy</cp:lastModifiedBy>
  <cp:revision>361</cp:revision>
  <cp:lastPrinted>2016-03-24T20:24:19Z</cp:lastPrinted>
  <dcterms:created xsi:type="dcterms:W3CDTF">2016-03-22T12:05:03Z</dcterms:created>
  <dcterms:modified xsi:type="dcterms:W3CDTF">2026-03-19T14:51:43Z</dcterms:modified>
</cp:coreProperties>
</file>