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0.xml" ContentType="application/vnd.openxmlformats-officedocument.theme+xml"/>
  <Override PartName="/ppt/slideLayouts/slideLayout17.xml" ContentType="application/vnd.openxmlformats-officedocument.presentationml.slideLayout+xml"/>
  <Override PartName="/ppt/theme/theme11.xml" ContentType="application/vnd.openxmlformats-officedocument.theme+xml"/>
  <Override PartName="/ppt/slideLayouts/slideLayout1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74" r:id="rId11"/>
    <p:sldMasterId id="2147483676" r:id="rId12"/>
  </p:sldMasterIdLst>
  <p:notesMasterIdLst>
    <p:notesMasterId r:id="rId33"/>
  </p:notesMasterIdLst>
  <p:sldIdLst>
    <p:sldId id="270" r:id="rId13"/>
    <p:sldId id="271" r:id="rId14"/>
    <p:sldId id="272" r:id="rId15"/>
    <p:sldId id="273" r:id="rId16"/>
    <p:sldId id="274" r:id="rId17"/>
    <p:sldId id="275" r:id="rId18"/>
    <p:sldId id="276" r:id="rId19"/>
    <p:sldId id="256" r:id="rId20"/>
    <p:sldId id="257" r:id="rId21"/>
    <p:sldId id="258" r:id="rId22"/>
    <p:sldId id="260" r:id="rId23"/>
    <p:sldId id="261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6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go, Al" initials="RA" lastIdx="1" clrIdx="0">
    <p:extLst>
      <p:ext uri="{19B8F6BF-5375-455C-9EA6-DF929625EA0E}">
        <p15:presenceInfo xmlns:p15="http://schemas.microsoft.com/office/powerpoint/2012/main" userId="S-1-5-21-1330786343-1259821876-617630493-240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29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21" Type="http://schemas.openxmlformats.org/officeDocument/2006/relationships/slide" Target="slides/slide9.xml"/><Relationship Id="rId34" Type="http://schemas.openxmlformats.org/officeDocument/2006/relationships/commentAuthors" Target="commentAuthor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0935228557583598E-2"/>
          <c:y val="6.6331226606123797E-2"/>
          <c:w val="0.88745759974156002"/>
          <c:h val="0.84500214763453396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929893"/>
        <c:axId val="49545367"/>
      </c:barChart>
      <c:catAx>
        <c:axId val="88929893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one"/>
        <c:spPr>
          <a:ln w="0">
            <a:noFill/>
          </a:ln>
        </c:spPr>
        <c:txPr>
          <a:bodyPr/>
          <a:lstStyle/>
          <a:p>
            <a:pPr>
              <a:defRPr sz="1800" b="0"/>
            </a:pPr>
            <a:endParaRPr lang="en-US"/>
          </a:p>
        </c:txPr>
        <c:crossAx val="49545367"/>
        <c:crosses val="autoZero"/>
        <c:auto val="1"/>
        <c:lblAlgn val="ctr"/>
        <c:lblOffset val="100"/>
        <c:noMultiLvlLbl val="0"/>
      </c:catAx>
      <c:valAx>
        <c:axId val="49545367"/>
        <c:scaling>
          <c:orientation val="minMax"/>
        </c:scaling>
        <c:delete val="0"/>
        <c:axPos val="l"/>
        <c:numFmt formatCode="General" sourceLinked="1"/>
        <c:majorTickMark val="cross"/>
        <c:minorTickMark val="cross"/>
        <c:tickLblPos val="none"/>
        <c:spPr>
          <a:ln w="0">
            <a:noFill/>
          </a:ln>
        </c:spPr>
        <c:txPr>
          <a:bodyPr/>
          <a:lstStyle/>
          <a:p>
            <a:pPr>
              <a:defRPr sz="1800" b="0"/>
            </a:pPr>
            <a:endParaRPr lang="en-US"/>
          </a:p>
        </c:txPr>
        <c:crossAx val="88929893"/>
        <c:crosses val="autoZero"/>
        <c:crossBetween val="midCat"/>
      </c:valAx>
      <c:spPr>
        <a:noFill/>
        <a:ln w="0">
          <a:noFill/>
        </a:ln>
      </c:spPr>
    </c:plotArea>
    <c:plotVisOnly val="1"/>
    <c:dispBlanksAs val="gap"/>
    <c:showDLblsOverMax val="1"/>
  </c:chart>
  <c:spPr>
    <a:solidFill>
      <a:srgbClr val="FFFFFF"/>
    </a:solidFill>
    <a:ln w="936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view3D>
      <c:rotX val="30"/>
      <c:rotY val="210"/>
      <c:rAngAx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7.9446607571866501E-2"/>
          <c:y val="0.13412261686398799"/>
          <c:w val="0.83224256482478698"/>
          <c:h val="0.7923406147518200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1"/>
  </c:chart>
  <c:spPr>
    <a:solidFill>
      <a:srgbClr val="FFFFFF"/>
    </a:solidFill>
    <a:ln w="9360"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 dirty="0">
                <a:solidFill>
                  <a:schemeClr val="dk1"/>
                </a:solidFill>
                <a:uFillTx/>
                <a:latin typeface="Calibri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en-US" sz="2000" b="0" u="none" strike="noStrike">
                <a:solidFill>
                  <a:srgbClr val="000000"/>
                </a:solidFill>
                <a:uFillTx/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37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38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39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C96B784B-5CA6-4FE8-9431-D17124598EC2}" type="slidenum">
              <a:rPr lang="en-US" sz="1400" b="0" u="none" strike="noStrike">
                <a:solidFill>
                  <a:srgbClr val="000000"/>
                </a:solidFill>
                <a:uFillTx/>
                <a:latin typeface="Times New Roman"/>
              </a:rPr>
              <a:t>‹#›</a:t>
            </a:fld>
            <a:endParaRPr lang="en-US" sz="14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54075" y="1243013"/>
            <a:ext cx="5970588" cy="3357562"/>
          </a:xfrm>
          <a:prstGeom prst="rect">
            <a:avLst/>
          </a:prstGeom>
          <a:ln w="0">
            <a:noFill/>
          </a:ln>
        </p:spPr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768600" y="4787640"/>
            <a:ext cx="6140160" cy="391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en-US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sldNum" idx="40"/>
          </p:nvPr>
        </p:nvSpPr>
        <p:spPr>
          <a:xfrm>
            <a:off x="4348440" y="9449280"/>
            <a:ext cx="3327120" cy="498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300" b="0" u="none" strike="noStrike">
                <a:solidFill>
                  <a:srgbClr val="000000"/>
                </a:solidFill>
                <a:uFillTx/>
                <a:latin typeface="Palatino Linotype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9F156A5-28A9-47F2-87F6-54757F6280D0}" type="slidenum">
              <a:rPr lang="en-US" sz="1300" b="0" u="none" strike="noStrike">
                <a:solidFill>
                  <a:srgbClr val="000000"/>
                </a:solidFill>
                <a:uFillTx/>
                <a:latin typeface="Palatino Linotype"/>
                <a:ea typeface="+mn-ea"/>
              </a:rPr>
              <a:t>13</a:t>
            </a:fld>
            <a:endParaRPr lang="en-US" sz="13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C91D39F-CCDE-4C9B-B8EF-717586457F27}" type="slidenum">
              <a:t>‹#›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CE794904-59D3-4693-BC0C-708A86C82481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F4193C7F-F7CC-467E-BD87-B0F5AA508B92}" type="slidenum">
              <a:t>‹#›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58800099-E59D-4961-B239-359D3EA0066D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DEA8952E-9197-4E86-8A80-21FDA34333EB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C8AC7367-9C0B-4842-AC23-AA5C6F1EA1CD}" type="slidenum">
              <a:t>‹#›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A7080B12-C2E5-494D-8016-98F362331967}" type="slidenum">
              <a:t>‹#›</a:t>
            </a:fld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ABF60D29-3E6D-4986-8529-109AC9470D34}" type="slidenum">
              <a:t>‹#›</a:t>
            </a:fld>
            <a:endParaRPr dirty="0"/>
          </a:p>
        </p:txBody>
      </p:sp>
      <p:sp>
        <p:nvSpPr>
          <p:cNvPr id="7" name="PlaceHolder 6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A246F88B-3E26-482B-A474-8FCC83692CA4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5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6"/>
          </p:nvPr>
        </p:nvSpPr>
        <p:spPr/>
        <p:txBody>
          <a:bodyPr/>
          <a:lstStyle/>
          <a:p>
            <a:fld id="{574C9C37-1069-4785-873B-37FBCC4C6037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34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624BA87-E5F1-44B0-872F-796C0A4B0E4C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F538890-5708-4AA3-A305-B5F4890F64B9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29955EB-D2B5-4207-991B-D0FADF7961E0}" type="slidenum">
              <a:t>‹#›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843B1A69-9324-4249-99D8-DA567EA6217D}" type="slidenum">
              <a:t>‹#›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D2F20B9E-8C4E-4279-8CB8-202B5E51A649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9E3A10EA-C3E7-4C66-A237-4AC1900FB944}" type="slidenum">
              <a:t>‹#›</a:t>
            </a:fld>
            <a:endParaRPr dirty="0"/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E73622A0-CB4C-42EE-B663-2F778FC5F258}" type="slidenum">
              <a:t>‹#›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3D2F6907-B0B7-4741-B801-76ADA0030C9C}" type="slidenum">
              <a:t>‹#›</a:t>
            </a:fld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7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8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60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60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54496C6-BBA6-4A54-89BF-4983CFB6B26D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6A503A2-5591-41F1-86C8-D7B171EEFB7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32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</p:txBody>
      </p:sp>
      <p:sp>
        <p:nvSpPr>
          <p:cNvPr id="73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75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834F6AD-F7F4-4FC1-8F38-C9894AF4EC0F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32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 idx="3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ftr" idx="3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 idx="3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94290DC-06A0-496B-82B5-6DC7DC0C7E14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3735EB0-BC43-497A-B413-7F4B9A4FB54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F2ABB30-5C0E-46E3-A8AA-3634D32A2D2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0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FDC3B6A-2F43-4C39-A421-B2BBDD0362A6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2C5CD95-B16F-4576-87BE-7ADB6EEC40AA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60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60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Edit Master text styles</a:t>
            </a:r>
            <a:endParaRPr lang="en-US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3F852D7-45D7-45A1-A902-F152D56DB4E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38" name="PlaceHolder 4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0" name="PlaceHolder 6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D5792DA-BFA3-4685-873A-3E747908C6A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  <a:endParaRPr lang="en-US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  <a:endParaRPr lang="en-US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Fifth level</a:t>
            </a:r>
          </a:p>
        </p:txBody>
      </p:sp>
      <p:sp>
        <p:nvSpPr>
          <p:cNvPr id="49" name="PlaceHolder 6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8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6020C9D-3C73-42EE-8169-A905B8AA17C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 dirty="0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 dirty="0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12B194E-FCFA-4250-B813-5821A03B4279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n-US" sz="1200" b="0" u="none" strike="noStrike" dirty="0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emf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16960" y="823680"/>
            <a:ext cx="11157480" cy="393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72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Financial Indicator Review </a:t>
            </a:r>
            <a:br>
              <a:rPr sz="7200" dirty="0"/>
            </a:br>
            <a:r>
              <a:rPr lang="en-US" sz="72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ATM 2027</a:t>
            </a:r>
            <a:endParaRPr lang="en-US" sz="72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subTitle"/>
          </p:nvPr>
        </p:nvSpPr>
        <p:spPr>
          <a:xfrm>
            <a:off x="2896200" y="4754880"/>
            <a:ext cx="6399000" cy="119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228600"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Prepared by: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28600"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Finance Committee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7" name="Rectangle 3"/>
          <p:cNvSpPr/>
          <p:nvPr/>
        </p:nvSpPr>
        <p:spPr>
          <a:xfrm>
            <a:off x="240" y="1360714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48" name="Rectangle 4"/>
          <p:cNvSpPr/>
          <p:nvPr/>
        </p:nvSpPr>
        <p:spPr>
          <a:xfrm>
            <a:off x="0" y="659088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49C39B8B-BF05-4E4B-ABEC-5158F77A1351}"/>
              </a:ext>
            </a:extLst>
          </p:cNvPr>
          <p:cNvSpPr txBox="1">
            <a:spLocks/>
          </p:cNvSpPr>
          <p:nvPr/>
        </p:nvSpPr>
        <p:spPr>
          <a:xfrm>
            <a:off x="195822" y="61294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/>
          </p:nvPr>
        </p:nvSpPr>
        <p:spPr>
          <a:xfrm>
            <a:off x="272022" y="1863000"/>
            <a:ext cx="11919978" cy="4629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0" indent="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None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FY27 Assumptions</a:t>
            </a: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2.5% allowable tax levy growth</a:t>
            </a:r>
            <a:endParaRPr lang="en-US" sz="24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Board of Assessors “New Growth” estimate of $1,600,000</a:t>
            </a:r>
            <a:endParaRPr lang="en-US" sz="24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PILOT payments of ~ $1.92M</a:t>
            </a:r>
            <a:endParaRPr lang="en-US" sz="24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Use of Free Cash </a:t>
            </a:r>
            <a:endParaRPr lang="en-US" sz="24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Use of Unused Tax Levy, </a:t>
            </a:r>
            <a:r>
              <a:rPr lang="en-US" sz="2400" dirty="0">
                <a:solidFill>
                  <a:srgbClr val="000000"/>
                </a:solidFill>
                <a:latin typeface="Palatino Linotype" panose="02040502050505030304" pitchFamily="18" charset="0"/>
                <a:ea typeface="Verdana"/>
              </a:rPr>
              <a:t>used ~ $</a:t>
            </a: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550K of the $3.7M Unused Levy</a:t>
            </a:r>
            <a:endParaRPr lang="en-US" sz="24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Slight Increase in State Aid and Local Receipts</a:t>
            </a:r>
            <a:endParaRPr lang="en-US" sz="24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  <a:ea typeface="Verdana"/>
              </a:rPr>
              <a:t>Maintain healthy Town financial status and “AAA” Rating from Standard and </a:t>
            </a:r>
            <a:r>
              <a:rPr lang="en-US" sz="2400" dirty="0">
                <a:solidFill>
                  <a:srgbClr val="000000"/>
                </a:solidFill>
                <a:latin typeface="Palatino Linotype" panose="02040502050505030304" pitchFamily="18" charset="0"/>
                <a:ea typeface="Verdana"/>
              </a:rPr>
              <a:t>Poor</a:t>
            </a: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Palatino Linotype" panose="02040502050505030304" pitchFamily="18" charset="0"/>
                <a:ea typeface="Verdana"/>
              </a:rPr>
              <a:t>Carefully use and monitor all reserve funds to preserve fiscal stability in coming fiscal years</a:t>
            </a:r>
            <a:endParaRPr lang="en-US" sz="2400" dirty="0">
              <a:solidFill>
                <a:schemeClr val="dk1"/>
              </a:solidFill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endParaRPr lang="en-US" sz="26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8" name="Title 1"/>
          <p:cNvSpPr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Rectangle 4"/>
          <p:cNvSpPr/>
          <p:nvPr/>
        </p:nvSpPr>
        <p:spPr>
          <a:xfrm>
            <a:off x="240" y="1481323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00" name="Rectangle 5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064B150B-9559-E31F-6D6D-34C4573111A4}"/>
              </a:ext>
            </a:extLst>
          </p:cNvPr>
          <p:cNvSpPr txBox="1">
            <a:spLocks/>
          </p:cNvSpPr>
          <p:nvPr/>
        </p:nvSpPr>
        <p:spPr>
          <a:xfrm>
            <a:off x="272022" y="1922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/>
          </p:nvPr>
        </p:nvSpPr>
        <p:spPr>
          <a:xfrm>
            <a:off x="217834" y="2342492"/>
            <a:ext cx="11756331" cy="3945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None/>
            </a:pPr>
            <a:r>
              <a:rPr lang="en-US" dirty="0">
                <a:solidFill>
                  <a:schemeClr val="dk1"/>
                </a:solidFill>
                <a:latin typeface="Palatino Linotype"/>
              </a:rPr>
              <a:t>Finance Committee FY2027 Guidelines</a:t>
            </a:r>
          </a:p>
          <a:p>
            <a:pPr marL="0" indent="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None/>
            </a:pPr>
            <a:endParaRPr lang="en-US" sz="26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</a:rPr>
              <a:t>Base revenue increase of 2.5% in tax levy plus new growth estimate of $1.6M</a:t>
            </a:r>
            <a:endParaRPr lang="en-US" sz="26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</a:rPr>
              <a:t>Conservative approach when estimating revenue &amp; expenses </a:t>
            </a:r>
            <a:endParaRPr lang="en-US" sz="26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</a:rPr>
              <a:t>Projected $243,979 (2.44%) increase in net local aid/cherry sheet</a:t>
            </a:r>
            <a:endParaRPr lang="en-US" sz="26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 panose="02040502050505030304" pitchFamily="18" charset="0"/>
              </a:rPr>
              <a:t>Conservative increase of 1.24% in local receipts</a:t>
            </a:r>
            <a:endParaRPr lang="en-US" sz="2600" u="none" strike="noStrike" dirty="0">
              <a:solidFill>
                <a:schemeClr val="dk1"/>
              </a:solidFill>
              <a:uFillTx/>
              <a:latin typeface="Palatino Linotype" panose="02040502050505030304" pitchFamily="18" charset="0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07" name="Rectangle 4"/>
          <p:cNvSpPr/>
          <p:nvPr/>
        </p:nvSpPr>
        <p:spPr>
          <a:xfrm>
            <a:off x="240" y="1598561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08" name="Rectangle 5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9FBDFEB1-DD0B-C3AD-D8AD-804815DF3552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/>
          </p:nvPr>
        </p:nvSpPr>
        <p:spPr>
          <a:xfrm>
            <a:off x="176640" y="2416629"/>
            <a:ext cx="11838480" cy="321317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5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en-US" dirty="0">
                <a:solidFill>
                  <a:schemeClr val="dk1"/>
                </a:solidFill>
                <a:latin typeface="Palatino Linotype"/>
              </a:rPr>
              <a:t>FY2027 Economic Impact</a:t>
            </a:r>
          </a:p>
          <a:p>
            <a:pPr indent="0">
              <a:lnSpc>
                <a:spcPct val="5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/>
              </a:rPr>
              <a:t>Pressure on personnel costs (salaries and benefits)</a:t>
            </a:r>
            <a:endParaRPr lang="en-US" sz="26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/>
              </a:rPr>
              <a:t>Inflation rate averaged 2.6% in 2025, and averaging 2.4% as of February 2026</a:t>
            </a:r>
            <a:endParaRPr lang="en-US" sz="26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/>
              </a:rPr>
              <a:t>Finance Committee reserve to cover unexpected needs</a:t>
            </a:r>
            <a:endParaRPr lang="en-US" sz="26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600" u="none" strike="noStrike" dirty="0">
                <a:solidFill>
                  <a:srgbClr val="000000"/>
                </a:solidFill>
                <a:uFillTx/>
                <a:latin typeface="Palatino Linotype"/>
              </a:rPr>
              <a:t>Effects of volatility arising from non-discretionary items</a:t>
            </a:r>
            <a:endParaRPr lang="en-US" sz="26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indent="0" defTabSz="914400">
              <a:lnSpc>
                <a:spcPct val="5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11" name="Rectangle 4"/>
          <p:cNvSpPr/>
          <p:nvPr/>
        </p:nvSpPr>
        <p:spPr>
          <a:xfrm>
            <a:off x="0" y="1690200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12" name="Rectangle 5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0FE7139B-91C4-A8F7-36CA-813093C1DC5C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Content Placeholder 3"/>
          <p:cNvGraphicFramePr/>
          <p:nvPr/>
        </p:nvGraphicFramePr>
        <p:xfrm>
          <a:off x="1676160" y="914400"/>
          <a:ext cx="8914680" cy="5866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4" name="Chart 5"/>
          <p:cNvGraphicFramePr/>
          <p:nvPr/>
        </p:nvGraphicFramePr>
        <p:xfrm>
          <a:off x="1747800" y="228600"/>
          <a:ext cx="8690760" cy="64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5" name="Title 1"/>
          <p:cNvSpPr/>
          <p:nvPr/>
        </p:nvSpPr>
        <p:spPr>
          <a:xfrm>
            <a:off x="337338" y="1649554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FY2027 Projected Revenues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Rectangle 4"/>
          <p:cNvSpPr/>
          <p:nvPr/>
        </p:nvSpPr>
        <p:spPr>
          <a:xfrm>
            <a:off x="0" y="659088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17" name="Rectangle 5"/>
          <p:cNvSpPr/>
          <p:nvPr/>
        </p:nvSpPr>
        <p:spPr>
          <a:xfrm>
            <a:off x="240" y="1198577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40282A-F5C7-42E5-AF22-09C6CA0250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7920" y="1649554"/>
            <a:ext cx="6691742" cy="5543914"/>
          </a:xfrm>
          <a:prstGeom prst="rect">
            <a:avLst/>
          </a:prstGeom>
        </p:spPr>
      </p:pic>
      <p:sp>
        <p:nvSpPr>
          <p:cNvPr id="2" name="PlaceHolder 1">
            <a:extLst>
              <a:ext uri="{FF2B5EF4-FFF2-40B4-BE49-F238E27FC236}">
                <a16:creationId xmlns:a16="http://schemas.microsoft.com/office/drawing/2014/main" id="{A0AEB49C-3DE5-F5FC-80AB-0E99748F8ED2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/>
          <p:nvPr/>
        </p:nvSpPr>
        <p:spPr>
          <a:xfrm>
            <a:off x="147240" y="1277623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FY2027 Projected Expenses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1" name="Rectangle 6"/>
          <p:cNvSpPr/>
          <p:nvPr/>
        </p:nvSpPr>
        <p:spPr>
          <a:xfrm>
            <a:off x="0" y="659088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22" name="Rectangle 7"/>
          <p:cNvSpPr/>
          <p:nvPr/>
        </p:nvSpPr>
        <p:spPr>
          <a:xfrm>
            <a:off x="240" y="953049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6B071B-BA96-4A1E-AAA2-7D83801EF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028" y="1643743"/>
            <a:ext cx="8010771" cy="4947136"/>
          </a:xfrm>
          <a:prstGeom prst="rect">
            <a:avLst/>
          </a:prstGeom>
        </p:spPr>
      </p:pic>
      <p:sp>
        <p:nvSpPr>
          <p:cNvPr id="2" name="PlaceHolder 1">
            <a:extLst>
              <a:ext uri="{FF2B5EF4-FFF2-40B4-BE49-F238E27FC236}">
                <a16:creationId xmlns:a16="http://schemas.microsoft.com/office/drawing/2014/main" id="{A5445523-23E0-67C6-207D-CE5D150B981E}"/>
              </a:ext>
            </a:extLst>
          </p:cNvPr>
          <p:cNvSpPr txBox="1">
            <a:spLocks/>
          </p:cNvSpPr>
          <p:nvPr/>
        </p:nvSpPr>
        <p:spPr>
          <a:xfrm>
            <a:off x="0" y="-76444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le 1"/>
          <p:cNvSpPr/>
          <p:nvPr/>
        </p:nvSpPr>
        <p:spPr>
          <a:xfrm>
            <a:off x="1669508" y="1920240"/>
            <a:ext cx="8062200" cy="96411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en-US" sz="4000" b="1" u="none" strike="noStrike" dirty="0">
                <a:uFillTx/>
                <a:latin typeface="Palatino Linotype" panose="02040502050505030304" pitchFamily="18" charset="0"/>
              </a:rPr>
              <a:t>FY2027 Department/Board Budget</a:t>
            </a:r>
            <a:endParaRPr lang="en-US" sz="4000" b="0" u="none" strike="noStrike" dirty="0">
              <a:uFillTx/>
              <a:latin typeface="Palatino Linotype" panose="02040502050505030304" pitchFamily="18" charset="0"/>
            </a:endParaRPr>
          </a:p>
          <a:p>
            <a:pPr algn="ctr" defTabSz="914400">
              <a:lnSpc>
                <a:spcPct val="100000"/>
              </a:lnSpc>
            </a:pPr>
            <a:r>
              <a:rPr lang="en-US" sz="4000" b="1" u="none" strike="noStrike" dirty="0">
                <a:uFillTx/>
                <a:latin typeface="Palatino Linotype" panose="02040502050505030304" pitchFamily="18" charset="0"/>
              </a:rPr>
              <a:t>Does not include Fixed Expenses</a:t>
            </a:r>
            <a:endParaRPr lang="en-US" sz="4000" b="0" u="none" strike="noStrike" dirty="0">
              <a:uFillTx/>
              <a:latin typeface="Palatino Linotype" panose="0204050205050503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5AA3BF-83E3-459D-AC29-A2A2609CF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992" y="3399103"/>
            <a:ext cx="8943975" cy="2590800"/>
          </a:xfrm>
          <a:prstGeom prst="rect">
            <a:avLst/>
          </a:prstGeom>
        </p:spPr>
      </p:pic>
      <p:sp>
        <p:nvSpPr>
          <p:cNvPr id="2" name="PlaceHolder 1">
            <a:extLst>
              <a:ext uri="{FF2B5EF4-FFF2-40B4-BE49-F238E27FC236}">
                <a16:creationId xmlns:a16="http://schemas.microsoft.com/office/drawing/2014/main" id="{2E341842-61B9-BE80-5FDE-825C472CBAAA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le 1"/>
          <p:cNvSpPr/>
          <p:nvPr/>
        </p:nvSpPr>
        <p:spPr>
          <a:xfrm>
            <a:off x="1745708" y="1957056"/>
            <a:ext cx="8062200" cy="99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en-US" sz="4000" b="1" u="none" strike="noStrike" dirty="0">
                <a:uFillTx/>
                <a:latin typeface="Palatino Linotype" panose="02040502050505030304" pitchFamily="18" charset="0"/>
              </a:rPr>
              <a:t>FY2027 Fixed Expenses</a:t>
            </a:r>
          </a:p>
          <a:p>
            <a:pPr algn="ctr" defTabSz="914400">
              <a:lnSpc>
                <a:spcPct val="100000"/>
              </a:lnSpc>
            </a:pPr>
            <a:endParaRPr lang="en-US" sz="4000" b="0" u="none" strike="noStrike" dirty="0">
              <a:uFillTx/>
              <a:latin typeface="Palatino Linotype" panose="02040502050505030304" pitchFamily="18" charset="0"/>
            </a:endParaRPr>
          </a:p>
          <a:p>
            <a:pPr algn="ctr" defTabSz="914400">
              <a:lnSpc>
                <a:spcPct val="100000"/>
              </a:lnSpc>
            </a:pP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45F1C2-BDA8-42BF-ADF9-E1730E786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821" y="3108720"/>
            <a:ext cx="8943975" cy="2590800"/>
          </a:xfrm>
          <a:prstGeom prst="rect">
            <a:avLst/>
          </a:prstGeom>
        </p:spPr>
      </p:pic>
      <p:sp>
        <p:nvSpPr>
          <p:cNvPr id="3" name="PlaceHolder 1">
            <a:extLst>
              <a:ext uri="{FF2B5EF4-FFF2-40B4-BE49-F238E27FC236}">
                <a16:creationId xmlns:a16="http://schemas.microsoft.com/office/drawing/2014/main" id="{E4771434-A6F6-5840-E2C1-A548E695FBDB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/>
          <p:nvPr/>
        </p:nvSpPr>
        <p:spPr>
          <a:xfrm>
            <a:off x="1704398" y="2108225"/>
            <a:ext cx="7909560" cy="68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en-US" sz="4000" b="1" u="none" strike="noStrike" dirty="0">
                <a:uFillTx/>
                <a:latin typeface="Palatino Linotype" panose="02040502050505030304" pitchFamily="18" charset="0"/>
              </a:rPr>
              <a:t>FY2027 Operating Budget</a:t>
            </a:r>
            <a:endParaRPr lang="en-US" sz="4000" b="0" u="none" strike="noStrike" dirty="0">
              <a:uFillTx/>
              <a:latin typeface="Palatino Linotype" panose="02040502050505030304" pitchFamily="18" charset="0"/>
            </a:endParaRPr>
          </a:p>
          <a:p>
            <a:pPr algn="ctr" defTabSz="914400">
              <a:lnSpc>
                <a:spcPct val="100000"/>
              </a:lnSpc>
            </a:pP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17850B-54B3-4F7D-A5F7-2860B2420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653" y="3055087"/>
            <a:ext cx="5553075" cy="2847975"/>
          </a:xfrm>
          <a:prstGeom prst="rect">
            <a:avLst/>
          </a:prstGeom>
        </p:spPr>
      </p:pic>
      <p:sp>
        <p:nvSpPr>
          <p:cNvPr id="3" name="PlaceHolder 1">
            <a:extLst>
              <a:ext uri="{FF2B5EF4-FFF2-40B4-BE49-F238E27FC236}">
                <a16:creationId xmlns:a16="http://schemas.microsoft.com/office/drawing/2014/main" id="{3971C111-F1B0-14AB-619A-5579A92EEF74}"/>
              </a:ext>
            </a:extLst>
          </p:cNvPr>
          <p:cNvSpPr txBox="1">
            <a:spLocks/>
          </p:cNvSpPr>
          <p:nvPr/>
        </p:nvSpPr>
        <p:spPr>
          <a:xfrm>
            <a:off x="401558" y="229673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/>
          <p:nvPr/>
        </p:nvSpPr>
        <p:spPr>
          <a:xfrm>
            <a:off x="1981079" y="2103735"/>
            <a:ext cx="8076960" cy="9463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en-US" sz="4000" b="1" u="none" strike="noStrike" dirty="0">
                <a:uFillTx/>
                <a:latin typeface="Palatino Linotype" panose="02040502050505030304" pitchFamily="18" charset="0"/>
              </a:rPr>
              <a:t>FY2027 Other Appropriations</a:t>
            </a:r>
            <a:endParaRPr lang="en-US" sz="4000" b="0" u="none" strike="noStrike" dirty="0">
              <a:uFillTx/>
              <a:latin typeface="Palatino Linotype" panose="0204050205050503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C1F88D-E5DA-4B04-9919-907D85C4E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8322" y="3050041"/>
            <a:ext cx="4562475" cy="2847975"/>
          </a:xfrm>
          <a:prstGeom prst="rect">
            <a:avLst/>
          </a:prstGeom>
        </p:spPr>
      </p:pic>
      <p:sp>
        <p:nvSpPr>
          <p:cNvPr id="3" name="PlaceHolder 1">
            <a:extLst>
              <a:ext uri="{FF2B5EF4-FFF2-40B4-BE49-F238E27FC236}">
                <a16:creationId xmlns:a16="http://schemas.microsoft.com/office/drawing/2014/main" id="{2BA74C96-4F78-D7DB-80ED-C2384049D299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/>
          </p:nvPr>
        </p:nvSpPr>
        <p:spPr>
          <a:xfrm>
            <a:off x="457201" y="3037114"/>
            <a:ext cx="11103428" cy="332228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1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Matt Hanson, </a:t>
            </a: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Town Manager </a:t>
            </a:r>
            <a:endParaRPr lang="en-US" sz="2400" dirty="0">
              <a:solidFill>
                <a:srgbClr val="000000"/>
              </a:solidFill>
              <a:latin typeface="Palatino Linotype"/>
              <a:ea typeface="Verdana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Palatino Linotype"/>
                <a:ea typeface="Verdana"/>
              </a:rPr>
              <a:t>Cliff Chuang, </a:t>
            </a:r>
            <a:r>
              <a:rPr lang="en-US" sz="2400" dirty="0">
                <a:solidFill>
                  <a:srgbClr val="000000"/>
                </a:solidFill>
                <a:latin typeface="Palatino Linotype"/>
                <a:ea typeface="Verdana"/>
              </a:rPr>
              <a:t>Superintendent of Schools </a:t>
            </a:r>
            <a:endParaRPr lang="en-US" sz="2400" b="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Palatino Linotype"/>
                <a:ea typeface="Verdana"/>
              </a:rPr>
              <a:t>Amy Fidalgo, </a:t>
            </a:r>
            <a:r>
              <a:rPr lang="en-US" sz="2400" dirty="0">
                <a:solidFill>
                  <a:srgbClr val="000000"/>
                </a:solidFill>
                <a:latin typeface="Palatino Linotype"/>
                <a:ea typeface="Verdana"/>
              </a:rPr>
              <a:t>Assistant Town Manager </a:t>
            </a: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1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Julie Kirrane, </a:t>
            </a: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School Director of Finance  </a:t>
            </a:r>
            <a:endParaRPr lang="en-US" sz="2400" dirty="0">
              <a:solidFill>
                <a:srgbClr val="000000"/>
              </a:solidFill>
              <a:latin typeface="Palatino Linotype"/>
              <a:ea typeface="Verdana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Palatino Linotype"/>
                <a:ea typeface="Verdana"/>
              </a:rPr>
              <a:t>Al Rego, </a:t>
            </a:r>
            <a:r>
              <a:rPr lang="en-US" sz="2400" dirty="0">
                <a:solidFill>
                  <a:srgbClr val="000000"/>
                </a:solidFill>
                <a:latin typeface="Palatino Linotype"/>
                <a:ea typeface="Verdana"/>
              </a:rPr>
              <a:t>Finance Director</a:t>
            </a: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endParaRPr lang="en-US" sz="18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8" name="Title 1"/>
          <p:cNvSpPr/>
          <p:nvPr/>
        </p:nvSpPr>
        <p:spPr>
          <a:xfrm>
            <a:off x="293915" y="1981465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Thank You – Town Employees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9" name="Rectangle 4"/>
          <p:cNvSpPr/>
          <p:nvPr/>
        </p:nvSpPr>
        <p:spPr>
          <a:xfrm>
            <a:off x="240" y="1714705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40" name="Rectangle 5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A4259839-9413-4F06-818C-AB0C9F5246A5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2"/>
          <p:cNvSpPr/>
          <p:nvPr/>
        </p:nvSpPr>
        <p:spPr>
          <a:xfrm>
            <a:off x="2265480" y="2296530"/>
            <a:ext cx="7559280" cy="897120"/>
          </a:xfrm>
          <a:prstGeom prst="rect">
            <a:avLst/>
          </a:prstGeom>
          <a:gradFill rotWithShape="0">
            <a:gsLst>
              <a:gs pos="100000">
                <a:srgbClr val="A4C1FF"/>
              </a:gs>
              <a:gs pos="100000">
                <a:srgbClr val="3E7FCC"/>
              </a:gs>
            </a:gsLst>
            <a:lin ang="5400000"/>
          </a:gra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FY2027 Balance: $750,000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0" name="Rectangle 11"/>
          <p:cNvSpPr/>
          <p:nvPr/>
        </p:nvSpPr>
        <p:spPr>
          <a:xfrm>
            <a:off x="2253960" y="5390374"/>
            <a:ext cx="7559280" cy="897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Minimum: $639,569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1" name="TextBox 4"/>
          <p:cNvSpPr/>
          <p:nvPr/>
        </p:nvSpPr>
        <p:spPr>
          <a:xfrm>
            <a:off x="2253960" y="3429000"/>
            <a:ext cx="7818654" cy="22453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8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Reserve Policy:	     0.5% of Operating Budget</a:t>
            </a: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28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Current:    0.60% of Operating Budget</a:t>
            </a: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2" name="Title 1"/>
          <p:cNvSpPr/>
          <p:nvPr/>
        </p:nvSpPr>
        <p:spPr>
          <a:xfrm>
            <a:off x="2117345" y="1227057"/>
            <a:ext cx="7955269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Finance Committee Reserve Fund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3" name="Rectangle 6"/>
          <p:cNvSpPr/>
          <p:nvPr/>
        </p:nvSpPr>
        <p:spPr>
          <a:xfrm>
            <a:off x="-900" y="1267721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54" name="Rectangle 7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32CB17AF-D18A-0DE9-1436-EAD78EB1CD2C}"/>
              </a:ext>
            </a:extLst>
          </p:cNvPr>
          <p:cNvSpPr txBox="1">
            <a:spLocks/>
          </p:cNvSpPr>
          <p:nvPr/>
        </p:nvSpPr>
        <p:spPr>
          <a:xfrm>
            <a:off x="7872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/>
          </p:nvPr>
        </p:nvSpPr>
        <p:spPr>
          <a:xfrm>
            <a:off x="283029" y="3026229"/>
            <a:ext cx="11429999" cy="323913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Select Board </a:t>
            </a:r>
            <a:endParaRPr lang="en-US" sz="24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School Committee</a:t>
            </a:r>
            <a:endParaRPr lang="en-US" sz="24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Planning Board </a:t>
            </a:r>
            <a:endParaRPr lang="en-US" sz="24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Board of Health </a:t>
            </a:r>
            <a:endParaRPr lang="en-US" sz="24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Library Trustees </a:t>
            </a:r>
            <a:endParaRPr lang="en-US" sz="24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u="none" strike="noStrike" dirty="0">
                <a:solidFill>
                  <a:srgbClr val="000000"/>
                </a:solidFill>
                <a:uFillTx/>
                <a:latin typeface="Palatino Linotype"/>
                <a:ea typeface="Verdana"/>
              </a:rPr>
              <a:t>Capital Expenditure Committee </a:t>
            </a: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Palatino Linotype"/>
                <a:ea typeface="Verdana"/>
              </a:rPr>
              <a:t>Community Preservation Committee</a:t>
            </a:r>
            <a:endParaRPr lang="en-US" sz="240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marL="34308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2" name="Title 1"/>
          <p:cNvSpPr/>
          <p:nvPr/>
        </p:nvSpPr>
        <p:spPr>
          <a:xfrm>
            <a:off x="283029" y="2037772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Thank You – Town Boards and Committees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3" name="Rectangle 4"/>
          <p:cNvSpPr/>
          <p:nvPr/>
        </p:nvSpPr>
        <p:spPr>
          <a:xfrm>
            <a:off x="0" y="1511202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44" name="Rectangle 5"/>
          <p:cNvSpPr/>
          <p:nvPr/>
        </p:nvSpPr>
        <p:spPr>
          <a:xfrm>
            <a:off x="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B9DC9D8D-B57A-74F7-18F5-F571C77ABBFF}"/>
              </a:ext>
            </a:extLst>
          </p:cNvPr>
          <p:cNvSpPr txBox="1">
            <a:spLocks/>
          </p:cNvSpPr>
          <p:nvPr/>
        </p:nvSpPr>
        <p:spPr>
          <a:xfrm>
            <a:off x="97851" y="126925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15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2"/>
          <p:cNvSpPr/>
          <p:nvPr/>
        </p:nvSpPr>
        <p:spPr>
          <a:xfrm>
            <a:off x="2279040" y="3034347"/>
            <a:ext cx="7559280" cy="897120"/>
          </a:xfrm>
          <a:prstGeom prst="rect">
            <a:avLst/>
          </a:prstGeom>
          <a:gradFill rotWithShape="0">
            <a:gsLst>
              <a:gs pos="100000">
                <a:srgbClr val="A4C1FF"/>
              </a:gs>
              <a:gs pos="100000">
                <a:srgbClr val="3E7FCC"/>
              </a:gs>
            </a:gsLst>
            <a:lin ang="5400000"/>
          </a:gra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FY2027 Increase:	$0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Est FY26 Ending Balance:		$8,830,819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7" name="Rectangle 11"/>
          <p:cNvSpPr/>
          <p:nvPr/>
        </p:nvSpPr>
        <p:spPr>
          <a:xfrm>
            <a:off x="2279040" y="5332680"/>
            <a:ext cx="7559280" cy="897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Range: $2,558,275 - $7,674,825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8" name="TextBox 4"/>
          <p:cNvSpPr/>
          <p:nvPr/>
        </p:nvSpPr>
        <p:spPr>
          <a:xfrm>
            <a:off x="2070216" y="4380027"/>
            <a:ext cx="8481960" cy="9526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8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Stabilization Policy: 2%-6% of Operating Budget</a:t>
            </a: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9" name="Title 1"/>
          <p:cNvSpPr/>
          <p:nvPr/>
        </p:nvSpPr>
        <p:spPr>
          <a:xfrm>
            <a:off x="3608712" y="1709187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Stabilization Fund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0" name="Rectangle 6"/>
          <p:cNvSpPr/>
          <p:nvPr/>
        </p:nvSpPr>
        <p:spPr>
          <a:xfrm>
            <a:off x="240" y="1267737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61" name="Rectangle 7"/>
          <p:cNvSpPr/>
          <p:nvPr/>
        </p:nvSpPr>
        <p:spPr>
          <a:xfrm>
            <a:off x="240" y="657918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B0B3B128-7B67-82CD-DCF5-48687F190D1A}"/>
              </a:ext>
            </a:extLst>
          </p:cNvPr>
          <p:cNvSpPr txBox="1">
            <a:spLocks/>
          </p:cNvSpPr>
          <p:nvPr/>
        </p:nvSpPr>
        <p:spPr>
          <a:xfrm>
            <a:off x="7872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 2"/>
          <p:cNvSpPr/>
          <p:nvPr/>
        </p:nvSpPr>
        <p:spPr>
          <a:xfrm>
            <a:off x="2153160" y="2447515"/>
            <a:ext cx="7609680" cy="1526937"/>
          </a:xfrm>
          <a:prstGeom prst="rect">
            <a:avLst/>
          </a:prstGeom>
          <a:gradFill rotWithShape="0">
            <a:gsLst>
              <a:gs pos="100000">
                <a:srgbClr val="A4C1FF"/>
              </a:gs>
              <a:gs pos="100000">
                <a:srgbClr val="3E7FCC"/>
              </a:gs>
            </a:gsLst>
            <a:lin ang="5400000"/>
          </a:gra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Certified FY26 Free Cash: $15,773,809</a:t>
            </a:r>
          </a:p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FY27 usage:	 $8,419,567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Unused Free Cash:		 $7,354,242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3" name="Rectangle 11"/>
          <p:cNvSpPr/>
          <p:nvPr/>
        </p:nvSpPr>
        <p:spPr>
          <a:xfrm>
            <a:off x="2203560" y="5713563"/>
            <a:ext cx="7559280" cy="897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Free Cash Remaining:    $7,886,905 </a:t>
            </a:r>
          </a:p>
          <a:p>
            <a:pPr defTabSz="914400">
              <a:lnSpc>
                <a:spcPct val="100000"/>
              </a:lnSpc>
            </a:pP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Minimum:                        $1,279,137</a:t>
            </a:r>
            <a:endParaRPr lang="en-US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4" name="TextBox 4"/>
          <p:cNvSpPr/>
          <p:nvPr/>
        </p:nvSpPr>
        <p:spPr>
          <a:xfrm>
            <a:off x="1809946" y="4088389"/>
            <a:ext cx="9049732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Free Cash Policy</a:t>
            </a:r>
            <a:r>
              <a:rPr lang="en-US" sz="2400" dirty="0">
                <a:solidFill>
                  <a:srgbClr val="000000"/>
                </a:solidFill>
                <a:latin typeface="Palatino Linotype"/>
                <a:ea typeface="DejaVu Sans"/>
              </a:rPr>
              <a:t>: Limit use to approximately 50% of amount and leave a remaining balance of </a:t>
            </a: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1.0% of Operating Budget</a:t>
            </a:r>
          </a:p>
          <a:p>
            <a:pPr defTabSz="914400">
              <a:lnSpc>
                <a:spcPct val="100000"/>
              </a:lnSpc>
            </a:pPr>
            <a:endParaRPr lang="en-US" sz="2400" b="0" u="none" strike="noStrike" dirty="0">
              <a:solidFill>
                <a:srgbClr val="000000"/>
              </a:solidFill>
              <a:uFillTx/>
              <a:latin typeface="Palatino Linotype"/>
              <a:ea typeface="DejaVu Sans"/>
            </a:endParaRPr>
          </a:p>
          <a:p>
            <a:pPr defTabSz="914400">
              <a:lnSpc>
                <a:spcPct val="100000"/>
              </a:lnSpc>
            </a:pPr>
            <a:r>
              <a:rPr lang="en-US" sz="24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Current:	6.58 % of Operating Budget</a:t>
            </a:r>
            <a:endParaRPr lang="en-US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6" name="Title 1"/>
          <p:cNvSpPr/>
          <p:nvPr/>
        </p:nvSpPr>
        <p:spPr>
          <a:xfrm>
            <a:off x="3062805" y="1379490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Free Cash (left unused)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7" name="Rectangle 7"/>
          <p:cNvSpPr/>
          <p:nvPr/>
        </p:nvSpPr>
        <p:spPr>
          <a:xfrm>
            <a:off x="240" y="1488886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68" name="Rectangle 8"/>
          <p:cNvSpPr/>
          <p:nvPr/>
        </p:nvSpPr>
        <p:spPr>
          <a:xfrm>
            <a:off x="240" y="672462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D1841E28-70B6-DA42-87B4-39482CA52890}"/>
              </a:ext>
            </a:extLst>
          </p:cNvPr>
          <p:cNvSpPr txBox="1">
            <a:spLocks/>
          </p:cNvSpPr>
          <p:nvPr/>
        </p:nvSpPr>
        <p:spPr>
          <a:xfrm>
            <a:off x="7872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2"/>
          <p:cNvSpPr/>
          <p:nvPr/>
        </p:nvSpPr>
        <p:spPr>
          <a:xfrm>
            <a:off x="2316060" y="2810445"/>
            <a:ext cx="7559280" cy="982800"/>
          </a:xfrm>
          <a:prstGeom prst="rect">
            <a:avLst/>
          </a:prstGeom>
          <a:gradFill rotWithShape="0">
            <a:gsLst>
              <a:gs pos="100000">
                <a:srgbClr val="A4C1FF"/>
              </a:gs>
              <a:gs pos="100000">
                <a:srgbClr val="3E7FCC"/>
              </a:gs>
            </a:gsLst>
            <a:lin ang="5400000"/>
          </a:gra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Estimated FY2027 Usage:  $550,183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Estimated Unused Levy:	  $3,188,301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0" name="Rectangle 11"/>
          <p:cNvSpPr/>
          <p:nvPr/>
        </p:nvSpPr>
        <p:spPr>
          <a:xfrm>
            <a:off x="2353680" y="4585320"/>
            <a:ext cx="7559280" cy="897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Minimum: $1,924,202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1" name="TextBox 4"/>
          <p:cNvSpPr/>
          <p:nvPr/>
        </p:nvSpPr>
        <p:spPr>
          <a:xfrm>
            <a:off x="1015843" y="3529732"/>
            <a:ext cx="11036808" cy="9526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28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Unused Levy Policy</a:t>
            </a:r>
            <a:r>
              <a:rPr lang="en-US" sz="2800" dirty="0">
                <a:solidFill>
                  <a:srgbClr val="000000"/>
                </a:solidFill>
                <a:latin typeface="Palatino Linotype"/>
                <a:ea typeface="DejaVu Sans"/>
              </a:rPr>
              <a:t>: </a:t>
            </a:r>
            <a:r>
              <a:rPr lang="en-US" sz="28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At minimum is equal to the Pilot Payments</a:t>
            </a: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2" name="TextBox 100"/>
          <p:cNvSpPr/>
          <p:nvPr/>
        </p:nvSpPr>
        <p:spPr>
          <a:xfrm>
            <a:off x="585098" y="5585375"/>
            <a:ext cx="11472984" cy="51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280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Note: Unused Tax Levy is neither a balance nor surplus, but is the amount of Property Tax that could have been collected but was not.  </a:t>
            </a:r>
            <a:endParaRPr lang="en-US" sz="280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3" name="Title 1"/>
          <p:cNvSpPr/>
          <p:nvPr/>
        </p:nvSpPr>
        <p:spPr>
          <a:xfrm>
            <a:off x="3901320" y="1663330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Unused Tax Levy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4" name="Rectangle 7"/>
          <p:cNvSpPr/>
          <p:nvPr/>
        </p:nvSpPr>
        <p:spPr>
          <a:xfrm>
            <a:off x="-180" y="1529950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75" name="Rectangle 8"/>
          <p:cNvSpPr/>
          <p:nvPr/>
        </p:nvSpPr>
        <p:spPr>
          <a:xfrm>
            <a:off x="240" y="658543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D8F58405-970A-D991-5B28-5F3A256D1085}"/>
              </a:ext>
            </a:extLst>
          </p:cNvPr>
          <p:cNvSpPr txBox="1">
            <a:spLocks/>
          </p:cNvSpPr>
          <p:nvPr/>
        </p:nvSpPr>
        <p:spPr>
          <a:xfrm>
            <a:off x="78720" y="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2"/>
          <p:cNvSpPr/>
          <p:nvPr/>
        </p:nvSpPr>
        <p:spPr>
          <a:xfrm>
            <a:off x="1940804" y="2806092"/>
            <a:ext cx="8309791" cy="1416240"/>
          </a:xfrm>
          <a:prstGeom prst="rect">
            <a:avLst/>
          </a:prstGeom>
          <a:gradFill rotWithShape="0">
            <a:gsLst>
              <a:gs pos="100000">
                <a:srgbClr val="A4C1FF"/>
              </a:gs>
              <a:gs pos="100000">
                <a:srgbClr val="3E7FCC"/>
              </a:gs>
            </a:gsLst>
            <a:lin ang="5400000"/>
          </a:gra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FY2026 Increase:	 $788,690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OPEB Trust Estimated Balance: $24,091,696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OPEB Net Liability:			 $57,301,297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7" name="Rectangle 11"/>
          <p:cNvSpPr/>
          <p:nvPr/>
        </p:nvSpPr>
        <p:spPr>
          <a:xfrm>
            <a:off x="2253959" y="5479992"/>
            <a:ext cx="8173800" cy="897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FY2027: $788,690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8" name="TextBox 4"/>
          <p:cNvSpPr/>
          <p:nvPr/>
        </p:nvSpPr>
        <p:spPr>
          <a:xfrm>
            <a:off x="857447" y="4590279"/>
            <a:ext cx="10966823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8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Fiscal Policy Effective February 2024:  5% of Certified Free Cash</a:t>
            </a:r>
            <a:endParaRPr lang="en-US" sz="2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0" name="Title 1"/>
          <p:cNvSpPr/>
          <p:nvPr/>
        </p:nvSpPr>
        <p:spPr>
          <a:xfrm>
            <a:off x="1176408" y="1605141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  <a:ea typeface="Verdana"/>
              </a:rPr>
              <a:t>Other Post Employment Benefits (OPEB)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Rectangle 7"/>
          <p:cNvSpPr/>
          <p:nvPr/>
        </p:nvSpPr>
        <p:spPr>
          <a:xfrm>
            <a:off x="240" y="1380681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82" name="Rectangle 8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1ECF9D09-F961-90B5-BAFD-73656ED1A6ED}"/>
              </a:ext>
            </a:extLst>
          </p:cNvPr>
          <p:cNvSpPr txBox="1">
            <a:spLocks/>
          </p:cNvSpPr>
          <p:nvPr/>
        </p:nvSpPr>
        <p:spPr>
          <a:xfrm>
            <a:off x="87864" y="12330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2"/>
          <p:cNvSpPr/>
          <p:nvPr/>
        </p:nvSpPr>
        <p:spPr>
          <a:xfrm>
            <a:off x="2204100" y="3194460"/>
            <a:ext cx="7559280" cy="897120"/>
          </a:xfrm>
          <a:prstGeom prst="rect">
            <a:avLst/>
          </a:prstGeom>
          <a:gradFill rotWithShape="0">
            <a:gsLst>
              <a:gs pos="100000">
                <a:srgbClr val="A4C1FF"/>
              </a:gs>
              <a:gs pos="100000">
                <a:srgbClr val="3E7FCC"/>
              </a:gs>
            </a:gsLst>
            <a:lin ang="5400000"/>
          </a:gra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P &amp; I Payments: $11,600,000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4" name="Rectangle 11"/>
          <p:cNvSpPr/>
          <p:nvPr/>
        </p:nvSpPr>
        <p:spPr>
          <a:xfrm>
            <a:off x="2253960" y="5595840"/>
            <a:ext cx="7559280" cy="897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4A7EBB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en-US" sz="32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Policy Maximum: $12,791,375</a:t>
            </a:r>
            <a:endParaRPr lang="en-US" sz="3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5" name="TextBox 4"/>
          <p:cNvSpPr/>
          <p:nvPr/>
        </p:nvSpPr>
        <p:spPr>
          <a:xfrm>
            <a:off x="2303820" y="4372939"/>
            <a:ext cx="7459560" cy="8910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6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Debt Policy:	less than 10% of Annual Budget</a:t>
            </a:r>
            <a:endParaRPr lang="en-US" sz="2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2600" b="0" u="none" strike="noStrike" dirty="0">
                <a:solidFill>
                  <a:srgbClr val="000000"/>
                </a:solidFill>
                <a:uFillTx/>
                <a:latin typeface="Palatino Linotype"/>
                <a:ea typeface="DejaVu Sans"/>
              </a:rPr>
              <a:t>Proposed Current:	 9.07%</a:t>
            </a:r>
            <a:endParaRPr lang="en-US" sz="2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6" name="Title 1"/>
          <p:cNvSpPr/>
          <p:nvPr/>
        </p:nvSpPr>
        <p:spPr>
          <a:xfrm>
            <a:off x="1676520" y="1989068"/>
            <a:ext cx="10515240" cy="132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Principal &amp; Interest Payments (Debt)</a:t>
            </a:r>
            <a:endParaRPr lang="en-US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7" name="Rectangle 6"/>
          <p:cNvSpPr/>
          <p:nvPr/>
        </p:nvSpPr>
        <p:spPr>
          <a:xfrm>
            <a:off x="0" y="1422574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188" name="Rectangle 7"/>
          <p:cNvSpPr/>
          <p:nvPr/>
        </p:nvSpPr>
        <p:spPr>
          <a:xfrm>
            <a:off x="240" y="659124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DE1C2388-71B3-6CA5-F106-BDFE151AB92B}"/>
              </a:ext>
            </a:extLst>
          </p:cNvPr>
          <p:cNvSpPr txBox="1">
            <a:spLocks/>
          </p:cNvSpPr>
          <p:nvPr/>
        </p:nvSpPr>
        <p:spPr>
          <a:xfrm>
            <a:off x="87864" y="12330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dk1"/>
                </a:solidFill>
                <a:latin typeface="Palatino Linotype"/>
              </a:rPr>
              <a:t>Article 1</a:t>
            </a:r>
            <a:endParaRPr lang="en-US" sz="8000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272022" y="1922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8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Article 15</a:t>
            </a:r>
            <a:endParaRPr lang="en-US" sz="80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080" y="238752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9144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8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Operating Budgets –</a:t>
            </a:r>
            <a:endParaRPr lang="en-US" sz="8000" b="0" u="none" strike="noStrike" dirty="0">
              <a:solidFill>
                <a:schemeClr val="dk1"/>
              </a:solidFill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8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 Fiscal Year 2027</a:t>
            </a:r>
            <a:endParaRPr lang="en-US" sz="80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0" name="Rectangle 3"/>
          <p:cNvSpPr/>
          <p:nvPr/>
        </p:nvSpPr>
        <p:spPr>
          <a:xfrm>
            <a:off x="0" y="1705680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pic>
        <p:nvPicPr>
          <p:cNvPr id="91" name="Picture 4"/>
          <p:cNvPicPr/>
          <p:nvPr/>
        </p:nvPicPr>
        <p:blipFill>
          <a:blip r:embed="rId2"/>
          <a:stretch/>
        </p:blipFill>
        <p:spPr>
          <a:xfrm>
            <a:off x="10604880" y="77400"/>
            <a:ext cx="1497600" cy="149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Rectangle 5"/>
          <p:cNvSpPr/>
          <p:nvPr/>
        </p:nvSpPr>
        <p:spPr>
          <a:xfrm>
            <a:off x="0" y="659088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47280" y="1523880"/>
            <a:ext cx="1075680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8000" b="0" u="none" strike="noStrike" dirty="0">
                <a:solidFill>
                  <a:schemeClr val="dk1"/>
                </a:solidFill>
                <a:uFillTx/>
                <a:latin typeface="Palatino Linotype"/>
              </a:rPr>
              <a:t>Fiscal Year 2027 Proposed Budget </a:t>
            </a:r>
            <a:endParaRPr lang="en-US" sz="8000" b="0" u="none" strike="noStrike" dirty="0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2895480" y="3886200"/>
            <a:ext cx="6400080" cy="175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228600" indent="0" algn="ctr" defTabSz="914400">
              <a:lnSpc>
                <a:spcPct val="100000"/>
              </a:lnSpc>
              <a:spcBef>
                <a:spcPts val="720"/>
              </a:spcBef>
              <a:buNone/>
              <a:tabLst>
                <a:tab pos="0" algn="l"/>
              </a:tabLst>
            </a:pPr>
            <a:r>
              <a:rPr lang="en-US" sz="3600" b="0" u="none" strike="noStrike" dirty="0">
                <a:solidFill>
                  <a:schemeClr val="dk1"/>
                </a:solidFill>
                <a:uFillTx/>
                <a:latin typeface="Palatino Linotype" panose="02040502050505030304" pitchFamily="18" charset="0"/>
              </a:rPr>
              <a:t>Finance Committee</a:t>
            </a:r>
            <a:endParaRPr lang="en-US" sz="3600" b="0" u="none" strike="noStrike" dirty="0">
              <a:solidFill>
                <a:srgbClr val="000000"/>
              </a:solidFill>
              <a:uFillTx/>
              <a:latin typeface="Palatino Linotype" panose="02040502050505030304" pitchFamily="18" charset="0"/>
            </a:endParaRPr>
          </a:p>
        </p:txBody>
      </p:sp>
      <p:sp>
        <p:nvSpPr>
          <p:cNvPr id="95" name="Rectangle 3"/>
          <p:cNvSpPr/>
          <p:nvPr/>
        </p:nvSpPr>
        <p:spPr>
          <a:xfrm>
            <a:off x="0" y="0"/>
            <a:ext cx="12191760" cy="266760"/>
          </a:xfrm>
          <a:prstGeom prst="rect">
            <a:avLst/>
          </a:prstGeom>
          <a:solidFill>
            <a:srgbClr val="ED29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  <p:sp>
        <p:nvSpPr>
          <p:cNvPr id="96" name="Rectangle 4"/>
          <p:cNvSpPr/>
          <p:nvPr/>
        </p:nvSpPr>
        <p:spPr>
          <a:xfrm>
            <a:off x="0" y="6590880"/>
            <a:ext cx="12191760" cy="266760"/>
          </a:xfrm>
          <a:prstGeom prst="rect">
            <a:avLst/>
          </a:prstGeom>
          <a:solidFill>
            <a:srgbClr val="0092A7"/>
          </a:solidFill>
          <a:ln>
            <a:solidFill>
              <a:srgbClr val="009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u="none" strike="noStrike" dirty="0">
              <a:solidFill>
                <a:schemeClr val="lt1"/>
              </a:solidFill>
              <a:uFillTx/>
              <a:latin typeface="Palatino Linotyp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</TotalTime>
  <Words>612</Words>
  <Application>Microsoft Office PowerPoint</Application>
  <PresentationFormat>Widescreen</PresentationFormat>
  <Paragraphs>107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20</vt:i4>
      </vt:variant>
    </vt:vector>
  </HeadingPairs>
  <TitlesOfParts>
    <vt:vector size="41" baseType="lpstr">
      <vt:lpstr>Arial</vt:lpstr>
      <vt:lpstr>Calibri</vt:lpstr>
      <vt:lpstr>Calibri Light</vt:lpstr>
      <vt:lpstr>DejaVu Sans</vt:lpstr>
      <vt:lpstr>Palatino Linotype</vt:lpstr>
      <vt:lpstr>Symbol</vt:lpstr>
      <vt:lpstr>Times New Roman</vt:lpstr>
      <vt:lpstr>Verdana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Financial Indicator Review  ATM 2027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Article 15</vt:lpstr>
      <vt:lpstr>Fiscal Year 2027 Proposed Budget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 14</dc:title>
  <dc:subject/>
  <dc:creator>Russo, Joseph</dc:creator>
  <dc:description/>
  <cp:lastModifiedBy>Rego, Al</cp:lastModifiedBy>
  <cp:revision>47</cp:revision>
  <dcterms:created xsi:type="dcterms:W3CDTF">2024-03-21T14:27:12Z</dcterms:created>
  <dcterms:modified xsi:type="dcterms:W3CDTF">2026-03-19T14:47:54Z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21</vt:i4>
  </property>
</Properties>
</file>